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sldIdLst>
    <p:sldId id="256" r:id="rId2"/>
    <p:sldId id="257" r:id="rId3"/>
    <p:sldId id="291" r:id="rId4"/>
    <p:sldId id="284" r:id="rId5"/>
    <p:sldId id="285" r:id="rId6"/>
    <p:sldId id="271" r:id="rId7"/>
    <p:sldId id="281" r:id="rId8"/>
    <p:sldId id="262" r:id="rId9"/>
    <p:sldId id="286" r:id="rId10"/>
    <p:sldId id="294" r:id="rId11"/>
    <p:sldId id="287" r:id="rId12"/>
    <p:sldId id="288" r:id="rId13"/>
    <p:sldId id="292" r:id="rId14"/>
    <p:sldId id="289" r:id="rId15"/>
    <p:sldId id="293" r:id="rId16"/>
    <p:sldId id="290" r:id="rId17"/>
    <p:sldId id="295" r:id="rId18"/>
    <p:sldId id="261" r:id="rId19"/>
    <p:sldId id="263" r:id="rId20"/>
    <p:sldId id="264" r:id="rId21"/>
    <p:sldId id="266" r:id="rId22"/>
    <p:sldId id="269" r:id="rId23"/>
    <p:sldId id="274" r:id="rId24"/>
    <p:sldId id="278" r:id="rId25"/>
    <p:sldId id="276" r:id="rId26"/>
    <p:sldId id="277" r:id="rId27"/>
    <p:sldId id="279" r:id="rId28"/>
    <p:sldId id="296" r:id="rId29"/>
    <p:sldId id="27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81" autoAdjust="0"/>
    <p:restoredTop sz="94634"/>
  </p:normalViewPr>
  <p:slideViewPr>
    <p:cSldViewPr snapToGrid="0" snapToObjects="1">
      <p:cViewPr varScale="1">
        <p:scale>
          <a:sx n="111" d="100"/>
          <a:sy n="111" d="100"/>
        </p:scale>
        <p:origin x="13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GB"/>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DB35BB0-F731-4E4E-9991-542F56DDCAB0}" type="datetimeFigureOut">
              <a:rPr lang="en-US" smtClean="0"/>
              <a:t>9/16/2024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55BD856-B15F-CF41-A71D-AB14C5CD2793}"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2339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241766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GB"/>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401277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GB"/>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79532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GB"/>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3336296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GB"/>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295837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GB"/>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404224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153602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12608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49807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24108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GB"/>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76572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51945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47509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348746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1159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GB"/>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142020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B35BB0-F731-4E4E-9991-542F56DDCAB0}"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BD856-B15F-CF41-A71D-AB14C5CD2793}" type="slidenum">
              <a:rPr lang="en-US" smtClean="0"/>
              <a:t>‹#›</a:t>
            </a:fld>
            <a:endParaRPr lang="en-US" dirty="0"/>
          </a:p>
        </p:txBody>
      </p:sp>
    </p:spTree>
    <p:extLst>
      <p:ext uri="{BB962C8B-B14F-4D97-AF65-F5344CB8AC3E}">
        <p14:creationId xmlns:p14="http://schemas.microsoft.com/office/powerpoint/2010/main" val="168635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DB35BB0-F731-4E4E-9991-542F56DDCAB0}" type="datetimeFigureOut">
              <a:rPr lang="en-US" smtClean="0"/>
              <a:t>9/16/2024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55BD856-B15F-CF41-A71D-AB14C5CD2793}" type="slidenum">
              <a:rPr lang="en-US" smtClean="0"/>
              <a:t>‹#›</a:t>
            </a:fld>
            <a:endParaRPr lang="en-US" dirty="0"/>
          </a:p>
        </p:txBody>
      </p:sp>
    </p:spTree>
    <p:extLst>
      <p:ext uri="{BB962C8B-B14F-4D97-AF65-F5344CB8AC3E}">
        <p14:creationId xmlns:p14="http://schemas.microsoft.com/office/powerpoint/2010/main" val="357193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jpeg"/><Relationship Id="rId7" Type="http://schemas.openxmlformats.org/officeDocument/2006/relationships/image" Target="../media/image31.jp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hyperlink" Target="https://creativecommons.org/licenses/by-nc/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creativecommons.org/licenses/by-sa/3.0/" TargetMode="External"/><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hyperlink" Target="https://creativecommons.org/licenses/by-nc-sa/3.0/" TargetMode="Externa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mailto:Mark.rooney@education.falkirk.sch.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E3C8-0B97-C247-A659-0AF20A0D5BA6}"/>
              </a:ext>
            </a:extLst>
          </p:cNvPr>
          <p:cNvSpPr>
            <a:spLocks noGrp="1"/>
          </p:cNvSpPr>
          <p:nvPr>
            <p:ph type="ctrTitle"/>
          </p:nvPr>
        </p:nvSpPr>
        <p:spPr>
          <a:xfrm>
            <a:off x="983061" y="921636"/>
            <a:ext cx="9755187" cy="2766528"/>
          </a:xfrm>
        </p:spPr>
        <p:txBody>
          <a:bodyPr>
            <a:noAutofit/>
          </a:bodyPr>
          <a:lstStyle/>
          <a:p>
            <a:pPr algn="ctr"/>
            <a:r>
              <a:rPr lang="en-US" sz="6600" dirty="0"/>
              <a:t>Higher English </a:t>
            </a:r>
            <a:br>
              <a:rPr lang="en-US" sz="6600" dirty="0"/>
            </a:br>
            <a:r>
              <a:rPr lang="en-US" sz="6600" dirty="0"/>
              <a:t>Information</a:t>
            </a:r>
          </a:p>
        </p:txBody>
      </p:sp>
      <p:sp>
        <p:nvSpPr>
          <p:cNvPr id="3" name="Subtitle 2">
            <a:extLst>
              <a:ext uri="{FF2B5EF4-FFF2-40B4-BE49-F238E27FC236}">
                <a16:creationId xmlns:a16="http://schemas.microsoft.com/office/drawing/2014/main" id="{1DAEB71F-94B1-A448-A779-BC8F004E7DA5}"/>
              </a:ext>
            </a:extLst>
          </p:cNvPr>
          <p:cNvSpPr>
            <a:spLocks noGrp="1"/>
          </p:cNvSpPr>
          <p:nvPr>
            <p:ph type="subTitle" idx="1"/>
          </p:nvPr>
        </p:nvSpPr>
        <p:spPr>
          <a:xfrm>
            <a:off x="858905" y="3688164"/>
            <a:ext cx="9755187" cy="550333"/>
          </a:xfrm>
        </p:spPr>
        <p:txBody>
          <a:bodyPr/>
          <a:lstStyle/>
          <a:p>
            <a:pPr algn="ctr"/>
            <a:r>
              <a:rPr lang="en-US" sz="3600" dirty="0">
                <a:solidFill>
                  <a:srgbClr val="00B0F0"/>
                </a:solidFill>
              </a:rPr>
              <a:t>*</a:t>
            </a:r>
            <a:r>
              <a:rPr lang="en-US" sz="3600" dirty="0" err="1">
                <a:solidFill>
                  <a:srgbClr val="00B0F0"/>
                </a:solidFill>
              </a:rPr>
              <a:t>Rigour</a:t>
            </a:r>
            <a:r>
              <a:rPr lang="en-US" sz="3600" dirty="0">
                <a:solidFill>
                  <a:srgbClr val="00B0F0"/>
                </a:solidFill>
              </a:rPr>
              <a:t>, Aspiration and Perseverance*</a:t>
            </a:r>
          </a:p>
        </p:txBody>
      </p:sp>
      <p:sp>
        <p:nvSpPr>
          <p:cNvPr id="4" name="TextBox 3">
            <a:extLst>
              <a:ext uri="{FF2B5EF4-FFF2-40B4-BE49-F238E27FC236}">
                <a16:creationId xmlns:a16="http://schemas.microsoft.com/office/drawing/2014/main" id="{C9F8E7A8-AAE0-2A42-ABBA-AC2F63789C44}"/>
              </a:ext>
            </a:extLst>
          </p:cNvPr>
          <p:cNvSpPr txBox="1"/>
          <p:nvPr/>
        </p:nvSpPr>
        <p:spPr>
          <a:xfrm>
            <a:off x="4546600" y="5397500"/>
            <a:ext cx="184731" cy="369332"/>
          </a:xfrm>
          <a:prstGeom prst="rect">
            <a:avLst/>
          </a:prstGeom>
          <a:noFill/>
        </p:spPr>
        <p:txBody>
          <a:bodyPr wrap="none" rtlCol="0">
            <a:spAutoFit/>
          </a:bodyPr>
          <a:lstStyle/>
          <a:p>
            <a:endParaRPr lang="en-US" dirty="0"/>
          </a:p>
        </p:txBody>
      </p:sp>
      <p:sp>
        <p:nvSpPr>
          <p:cNvPr id="7" name="AutoShape 2" descr="Rights Respecting - Pinner Park Primary School"/>
          <p:cNvSpPr>
            <a:spLocks noChangeAspect="1" noChangeArrowheads="1"/>
          </p:cNvSpPr>
          <p:nvPr/>
        </p:nvSpPr>
        <p:spPr bwMode="auto">
          <a:xfrm>
            <a:off x="63500" y="-136525"/>
            <a:ext cx="3705225"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45" y="4895528"/>
            <a:ext cx="3027397" cy="1003944"/>
          </a:xfrm>
          <a:prstGeom prst="rect">
            <a:avLst/>
          </a:prstGeom>
        </p:spPr>
      </p:pic>
      <p:sp>
        <p:nvSpPr>
          <p:cNvPr id="10" name="Rectangle 9"/>
          <p:cNvSpPr/>
          <p:nvPr/>
        </p:nvSpPr>
        <p:spPr>
          <a:xfrm>
            <a:off x="4731331" y="4918221"/>
            <a:ext cx="6559232" cy="646331"/>
          </a:xfrm>
          <a:prstGeom prst="rect">
            <a:avLst/>
          </a:prstGeom>
        </p:spPr>
        <p:txBody>
          <a:bodyPr wrap="square">
            <a:spAutoFit/>
          </a:bodyPr>
          <a:lstStyle/>
          <a:p>
            <a:pPr algn="ctr"/>
            <a:r>
              <a:rPr lang="fr-FR" dirty="0">
                <a:solidFill>
                  <a:schemeClr val="bg1"/>
                </a:solidFill>
              </a:rPr>
              <a:t>Article 29</a:t>
            </a:r>
          </a:p>
          <a:p>
            <a:r>
              <a:rPr lang="fr-FR" dirty="0">
                <a:solidFill>
                  <a:schemeClr val="bg1"/>
                </a:solidFill>
              </a:rPr>
              <a:t>The right to an </a:t>
            </a:r>
            <a:r>
              <a:rPr lang="fr-FR" dirty="0" err="1">
                <a:solidFill>
                  <a:schemeClr val="bg1"/>
                </a:solidFill>
              </a:rPr>
              <a:t>education</a:t>
            </a:r>
            <a:r>
              <a:rPr lang="fr-FR" dirty="0">
                <a:solidFill>
                  <a:schemeClr val="bg1"/>
                </a:solidFill>
              </a:rPr>
              <a:t> </a:t>
            </a:r>
            <a:r>
              <a:rPr lang="fr-FR" dirty="0" err="1">
                <a:solidFill>
                  <a:schemeClr val="bg1"/>
                </a:solidFill>
              </a:rPr>
              <a:t>that</a:t>
            </a:r>
            <a:r>
              <a:rPr lang="fr-FR" dirty="0">
                <a:solidFill>
                  <a:schemeClr val="bg1"/>
                </a:solidFill>
              </a:rPr>
              <a:t>  </a:t>
            </a:r>
            <a:r>
              <a:rPr lang="fr-FR" dirty="0" err="1">
                <a:solidFill>
                  <a:schemeClr val="bg1"/>
                </a:solidFill>
              </a:rPr>
              <a:t>develops</a:t>
            </a:r>
            <a:r>
              <a:rPr lang="fr-FR" dirty="0">
                <a:solidFill>
                  <a:schemeClr val="bg1"/>
                </a:solidFill>
              </a:rPr>
              <a:t> </a:t>
            </a:r>
            <a:r>
              <a:rPr lang="fr-FR" dirty="0" err="1">
                <a:solidFill>
                  <a:schemeClr val="bg1"/>
                </a:solidFill>
              </a:rPr>
              <a:t>your</a:t>
            </a:r>
            <a:r>
              <a:rPr lang="fr-FR" dirty="0">
                <a:solidFill>
                  <a:schemeClr val="bg1"/>
                </a:solidFill>
              </a:rPr>
              <a:t> talents and </a:t>
            </a:r>
            <a:r>
              <a:rPr lang="fr-FR" dirty="0" err="1">
                <a:solidFill>
                  <a:schemeClr val="bg1"/>
                </a:solidFill>
              </a:rPr>
              <a:t>abilities</a:t>
            </a:r>
            <a:endParaRPr lang="en-GB" dirty="0">
              <a:solidFill>
                <a:schemeClr val="bg1"/>
              </a:solidFill>
            </a:endParaRPr>
          </a:p>
        </p:txBody>
      </p:sp>
      <p:pic>
        <p:nvPicPr>
          <p:cNvPr id="6" name="Picture 5">
            <a:extLst>
              <a:ext uri="{FF2B5EF4-FFF2-40B4-BE49-F238E27FC236}">
                <a16:creationId xmlns:a16="http://schemas.microsoft.com/office/drawing/2014/main" id="{E0B0857F-0EF3-4401-9020-81886E466B0C}"/>
              </a:ext>
            </a:extLst>
          </p:cNvPr>
          <p:cNvPicPr>
            <a:picLocks noChangeAspect="1"/>
          </p:cNvPicPr>
          <p:nvPr/>
        </p:nvPicPr>
        <p:blipFill>
          <a:blip r:embed="rId3"/>
          <a:stretch>
            <a:fillRect/>
          </a:stretch>
        </p:blipFill>
        <p:spPr>
          <a:xfrm>
            <a:off x="4135823" y="592472"/>
            <a:ext cx="2298728" cy="1171429"/>
          </a:xfrm>
          <a:prstGeom prst="rect">
            <a:avLst/>
          </a:prstGeom>
        </p:spPr>
      </p:pic>
      <p:pic>
        <p:nvPicPr>
          <p:cNvPr id="8" name="Picture 7">
            <a:extLst>
              <a:ext uri="{FF2B5EF4-FFF2-40B4-BE49-F238E27FC236}">
                <a16:creationId xmlns:a16="http://schemas.microsoft.com/office/drawing/2014/main" id="{43276D10-25F0-450A-980B-FDB4B47A446B}"/>
              </a:ext>
            </a:extLst>
          </p:cNvPr>
          <p:cNvPicPr>
            <a:picLocks noChangeAspect="1"/>
          </p:cNvPicPr>
          <p:nvPr/>
        </p:nvPicPr>
        <p:blipFill>
          <a:blip r:embed="rId4"/>
          <a:stretch>
            <a:fillRect/>
          </a:stretch>
        </p:blipFill>
        <p:spPr>
          <a:xfrm>
            <a:off x="6434551" y="605629"/>
            <a:ext cx="2438645" cy="1158272"/>
          </a:xfrm>
          <a:prstGeom prst="rect">
            <a:avLst/>
          </a:prstGeom>
        </p:spPr>
      </p:pic>
      <p:pic>
        <p:nvPicPr>
          <p:cNvPr id="11" name="Picture 10">
            <a:extLst>
              <a:ext uri="{FF2B5EF4-FFF2-40B4-BE49-F238E27FC236}">
                <a16:creationId xmlns:a16="http://schemas.microsoft.com/office/drawing/2014/main" id="{6CF1F229-352A-46A6-AEEE-BF11628EEE36}"/>
              </a:ext>
            </a:extLst>
          </p:cNvPr>
          <p:cNvPicPr>
            <a:picLocks noChangeAspect="1"/>
          </p:cNvPicPr>
          <p:nvPr/>
        </p:nvPicPr>
        <p:blipFill>
          <a:blip r:embed="rId5"/>
          <a:stretch>
            <a:fillRect/>
          </a:stretch>
        </p:blipFill>
        <p:spPr>
          <a:xfrm>
            <a:off x="2621536" y="592472"/>
            <a:ext cx="1514286" cy="1171429"/>
          </a:xfrm>
          <a:prstGeom prst="rect">
            <a:avLst/>
          </a:prstGeom>
        </p:spPr>
      </p:pic>
    </p:spTree>
    <p:extLst>
      <p:ext uri="{BB962C8B-B14F-4D97-AF65-F5344CB8AC3E}">
        <p14:creationId xmlns:p14="http://schemas.microsoft.com/office/powerpoint/2010/main" val="312324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00B0F0"/>
                </a:solidFill>
              </a:rPr>
              <a:t>RUAE – 1hr 30mins</a:t>
            </a:r>
            <a:br>
              <a:rPr lang="en-GB" dirty="0">
                <a:solidFill>
                  <a:srgbClr val="00B0F0"/>
                </a:solidFill>
              </a:rPr>
            </a:br>
            <a:r>
              <a:rPr lang="en-GB" dirty="0">
                <a:solidFill>
                  <a:srgbClr val="00B0F0"/>
                </a:solidFill>
              </a:rPr>
              <a:t>N5 – 1Hr</a:t>
            </a:r>
            <a:endParaRPr lang="en-GB" dirty="0"/>
          </a:p>
        </p:txBody>
      </p:sp>
      <p:sp>
        <p:nvSpPr>
          <p:cNvPr id="3" name="Content Placeholder 2"/>
          <p:cNvSpPr>
            <a:spLocks noGrp="1"/>
          </p:cNvSpPr>
          <p:nvPr>
            <p:ph sz="quarter" idx="13"/>
          </p:nvPr>
        </p:nvSpPr>
        <p:spPr>
          <a:xfrm>
            <a:off x="685800" y="2063396"/>
            <a:ext cx="10848474" cy="3311189"/>
          </a:xfrm>
        </p:spPr>
        <p:txBody>
          <a:bodyPr>
            <a:normAutofit fontScale="85000" lnSpcReduction="20000"/>
          </a:bodyPr>
          <a:lstStyle/>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majority of the questions will focus on passage one. The final question will ask the candidate to consider both passages (5 marks).</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Pupils are encouraged to answer in bullet point form. </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big difference from N5 is that there are no longer marks awarded for quotes or references (still need to go through that process).</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Higher average out of 30 = 15.8</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N5 average out of 30 = 15.7</a:t>
            </a:r>
          </a:p>
          <a:p>
            <a:endParaRPr lang="en-GB" dirty="0"/>
          </a:p>
        </p:txBody>
      </p:sp>
      <p:pic>
        <p:nvPicPr>
          <p:cNvPr id="4" name="Picture 3"/>
          <p:cNvPicPr>
            <a:picLocks noChangeAspect="1"/>
          </p:cNvPicPr>
          <p:nvPr/>
        </p:nvPicPr>
        <p:blipFill>
          <a:blip r:embed="rId2"/>
          <a:stretch>
            <a:fillRect/>
          </a:stretch>
        </p:blipFill>
        <p:spPr>
          <a:xfrm>
            <a:off x="6377313" y="320782"/>
            <a:ext cx="4884245" cy="1371719"/>
          </a:xfrm>
          <a:prstGeom prst="rect">
            <a:avLst/>
          </a:prstGeom>
        </p:spPr>
      </p:pic>
    </p:spTree>
    <p:extLst>
      <p:ext uri="{BB962C8B-B14F-4D97-AF65-F5344CB8AC3E}">
        <p14:creationId xmlns:p14="http://schemas.microsoft.com/office/powerpoint/2010/main" val="1434635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26465"/>
            <a:ext cx="10396882" cy="1151965"/>
          </a:xfrm>
        </p:spPr>
        <p:txBody>
          <a:bodyPr>
            <a:normAutofit/>
          </a:bodyPr>
          <a:lstStyle/>
          <a:p>
            <a:r>
              <a:rPr lang="en-US" dirty="0">
                <a:solidFill>
                  <a:srgbClr val="33CC33"/>
                </a:solidFill>
              </a:rPr>
              <a:t>Critical Reading 1hr 30mins</a:t>
            </a:r>
            <a:endParaRPr lang="en-GB" dirty="0">
              <a:solidFill>
                <a:srgbClr val="33CC33"/>
              </a:solidFill>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680097" y="72465"/>
            <a:ext cx="2775303" cy="1375335"/>
          </a:xfrm>
        </p:spPr>
      </p:pic>
      <p:sp>
        <p:nvSpPr>
          <p:cNvPr id="5" name="Rectangle 4"/>
          <p:cNvSpPr/>
          <p:nvPr/>
        </p:nvSpPr>
        <p:spPr>
          <a:xfrm>
            <a:off x="536604" y="1876485"/>
            <a:ext cx="10546079" cy="4339650"/>
          </a:xfrm>
          <a:prstGeom prst="rect">
            <a:avLst/>
          </a:prstGeom>
        </p:spPr>
        <p:txBody>
          <a:bodyPr wrap="square">
            <a:spAutoFit/>
          </a:bodyPr>
          <a:lstStyle/>
          <a:p>
            <a:pPr marL="285750" indent="-285750">
              <a:buFont typeface="Wingdings" panose="05000000000000000000" pitchFamily="2" charset="2"/>
              <a:buChar char="Ø"/>
            </a:pPr>
            <a:endParaRPr lang="en-GB" sz="2400"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This paper consists of two different sections – Scottish Set Text and Critical Essay</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Both sections are worth </a:t>
            </a:r>
            <a:r>
              <a:rPr lang="en-GB" sz="2800" b="1" u="sng" dirty="0">
                <a:latin typeface="Calibri" panose="020F0502020204030204" pitchFamily="34" charset="0"/>
                <a:cs typeface="Calibri" panose="020F0502020204030204" pitchFamily="34" charset="0"/>
              </a:rPr>
              <a:t>20% each </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Candidates will spend roughly </a:t>
            </a:r>
            <a:r>
              <a:rPr lang="en-GB" sz="2800" b="1" u="sng" dirty="0">
                <a:latin typeface="Calibri" panose="020F0502020204030204" pitchFamily="34" charset="0"/>
                <a:cs typeface="Calibri" panose="020F0502020204030204" pitchFamily="34" charset="0"/>
              </a:rPr>
              <a:t>45 </a:t>
            </a:r>
            <a:r>
              <a:rPr lang="en-GB" sz="2800" b="1" u="sng" dirty="0" err="1">
                <a:latin typeface="Calibri" panose="020F0502020204030204" pitchFamily="34" charset="0"/>
                <a:cs typeface="Calibri" panose="020F0502020204030204" pitchFamily="34" charset="0"/>
              </a:rPr>
              <a:t>mins</a:t>
            </a:r>
            <a:r>
              <a:rPr lang="en-GB" sz="2800" b="1" u="sng" dirty="0">
                <a:latin typeface="Calibri" panose="020F0502020204030204" pitchFamily="34" charset="0"/>
                <a:cs typeface="Calibri" panose="020F0502020204030204" pitchFamily="34" charset="0"/>
              </a:rPr>
              <a:t> </a:t>
            </a:r>
            <a:r>
              <a:rPr lang="en-GB" sz="2800" b="1" dirty="0">
                <a:latin typeface="Calibri" panose="020F0502020204030204" pitchFamily="34" charset="0"/>
                <a:cs typeface="Calibri" panose="020F0502020204030204" pitchFamily="34" charset="0"/>
              </a:rPr>
              <a:t>on each section</a:t>
            </a:r>
          </a:p>
          <a:p>
            <a:pPr marL="285750" indent="-285750">
              <a:buClr>
                <a:srgbClr val="FF0000"/>
              </a:buClr>
              <a:buFont typeface="Wingdings" panose="05000000000000000000" pitchFamily="2" charset="2"/>
              <a:buChar char="Ø"/>
            </a:pPr>
            <a:r>
              <a:rPr lang="en-GB" sz="2800" b="1" u="sng" dirty="0">
                <a:latin typeface="Calibri" panose="020F0502020204030204" pitchFamily="34" charset="0"/>
                <a:cs typeface="Calibri" panose="020F0502020204030204" pitchFamily="34" charset="0"/>
              </a:rPr>
              <a:t>Time management </a:t>
            </a:r>
            <a:r>
              <a:rPr lang="en-GB" sz="2800" b="1" dirty="0">
                <a:latin typeface="Calibri" panose="020F0502020204030204" pitchFamily="34" charset="0"/>
                <a:cs typeface="Calibri" panose="020F0502020204030204" pitchFamily="34" charset="0"/>
              </a:rPr>
              <a:t>is a key skill for this paper</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Higher average out of 40 = 22</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N5 average out of 40 = 27.6</a:t>
            </a:r>
          </a:p>
          <a:p>
            <a:pPr marL="285750" indent="-285750">
              <a:buFont typeface="Wingdings" panose="05000000000000000000" pitchFamily="2" charset="2"/>
              <a:buChar char="Ø"/>
            </a:pPr>
            <a:endParaRPr lang="en-GB" sz="2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02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1" y="212443"/>
            <a:ext cx="10892182" cy="1151965"/>
          </a:xfrm>
        </p:spPr>
        <p:txBody>
          <a:bodyPr/>
          <a:lstStyle/>
          <a:p>
            <a:r>
              <a:rPr lang="en-GB" dirty="0">
                <a:solidFill>
                  <a:srgbClr val="00B050"/>
                </a:solidFill>
              </a:rPr>
              <a:t>Scottish Set Text</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857008" y="167376"/>
            <a:ext cx="1314450" cy="12509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762" y="167376"/>
            <a:ext cx="1279525" cy="1250950"/>
          </a:xfrm>
          <a:prstGeom prst="rect">
            <a:avLst/>
          </a:prstGeom>
        </p:spPr>
      </p:pic>
      <p:sp>
        <p:nvSpPr>
          <p:cNvPr id="6" name="Rectangle 5"/>
          <p:cNvSpPr/>
          <p:nvPr/>
        </p:nvSpPr>
        <p:spPr>
          <a:xfrm>
            <a:off x="318169" y="1353655"/>
            <a:ext cx="10396882" cy="4955203"/>
          </a:xfrm>
          <a:prstGeom prst="rect">
            <a:avLst/>
          </a:prstGeom>
        </p:spPr>
        <p:txBody>
          <a:bodyPr wrap="square">
            <a:spAutoFit/>
          </a:bodyPr>
          <a:lstStyle/>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Section one is Scottish set text – a study of Scottish literature.</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The class teacher will have chosen one of the following options:</a:t>
            </a:r>
          </a:p>
          <a:p>
            <a:pPr marL="457200" indent="-457200">
              <a:buClr>
                <a:schemeClr val="tx1"/>
              </a:buClr>
              <a:buFont typeface="Wingdings" panose="05000000000000000000" pitchFamily="2" charset="2"/>
              <a:buChar char="§"/>
            </a:pPr>
            <a:r>
              <a:rPr lang="en-GB" sz="2800" b="1" dirty="0">
                <a:latin typeface="Calibri" panose="020F0502020204030204" pitchFamily="34" charset="0"/>
                <a:cs typeface="Calibri" panose="020F0502020204030204" pitchFamily="34" charset="0"/>
              </a:rPr>
              <a:t>6 poems</a:t>
            </a:r>
          </a:p>
          <a:p>
            <a:pPr marL="457200" indent="-457200">
              <a:buClr>
                <a:schemeClr val="tx1"/>
              </a:buClr>
              <a:buFont typeface="Wingdings" panose="05000000000000000000" pitchFamily="2" charset="2"/>
              <a:buChar char="§"/>
            </a:pPr>
            <a:r>
              <a:rPr lang="en-GB" sz="2800" b="1" dirty="0">
                <a:latin typeface="Calibri" panose="020F0502020204030204" pitchFamily="34" charset="0"/>
                <a:cs typeface="Calibri" panose="020F0502020204030204" pitchFamily="34" charset="0"/>
              </a:rPr>
              <a:t>3 short stories</a:t>
            </a:r>
          </a:p>
          <a:p>
            <a:pPr marL="457200" indent="-457200">
              <a:buClr>
                <a:schemeClr val="tx1"/>
              </a:buClr>
              <a:buFont typeface="Wingdings" panose="05000000000000000000" pitchFamily="2" charset="2"/>
              <a:buChar char="§"/>
            </a:pPr>
            <a:r>
              <a:rPr lang="en-GB" sz="2800" b="1" dirty="0">
                <a:latin typeface="Calibri" panose="020F0502020204030204" pitchFamily="34" charset="0"/>
                <a:cs typeface="Calibri" panose="020F0502020204030204" pitchFamily="34" charset="0"/>
              </a:rPr>
              <a:t>A play </a:t>
            </a:r>
          </a:p>
          <a:p>
            <a:pPr marL="457200" indent="-457200">
              <a:buClr>
                <a:schemeClr val="tx1"/>
              </a:buClr>
              <a:buFont typeface="Wingdings" panose="05000000000000000000" pitchFamily="2" charset="2"/>
              <a:buChar char="§"/>
            </a:pPr>
            <a:r>
              <a:rPr lang="en-GB" sz="2800" b="1" dirty="0">
                <a:latin typeface="Calibri" panose="020F0502020204030204" pitchFamily="34" charset="0"/>
                <a:cs typeface="Calibri" panose="020F0502020204030204" pitchFamily="34" charset="0"/>
              </a:rPr>
              <a:t>A novel. </a:t>
            </a:r>
          </a:p>
          <a:p>
            <a:pPr marL="457200" indent="-45720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They will have detailed notes and annotations for each poem in their possession.</a:t>
            </a: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They will receive one poem in the exam and the majority of questions will be based on this poem.</a:t>
            </a:r>
          </a:p>
          <a:p>
            <a:pPr marL="285750" indent="-28575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713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085" y="360654"/>
            <a:ext cx="10396882" cy="1151965"/>
          </a:xfrm>
        </p:spPr>
        <p:txBody>
          <a:bodyPr/>
          <a:lstStyle/>
          <a:p>
            <a:r>
              <a:rPr lang="en-GB" dirty="0">
                <a:solidFill>
                  <a:srgbClr val="00B050"/>
                </a:solidFill>
              </a:rPr>
              <a:t>Scottish Set Text</a:t>
            </a:r>
            <a:endParaRPr lang="en-GB" dirty="0"/>
          </a:p>
        </p:txBody>
      </p:sp>
      <p:sp>
        <p:nvSpPr>
          <p:cNvPr id="3" name="Content Placeholder 2"/>
          <p:cNvSpPr>
            <a:spLocks noGrp="1"/>
          </p:cNvSpPr>
          <p:nvPr>
            <p:ph sz="quarter" idx="13"/>
          </p:nvPr>
        </p:nvSpPr>
        <p:spPr>
          <a:xfrm>
            <a:off x="415260" y="1864855"/>
            <a:ext cx="10394707" cy="3808015"/>
          </a:xfrm>
        </p:spPr>
        <p:txBody>
          <a:bodyPr>
            <a:normAutofit/>
          </a:bodyPr>
          <a:lstStyle/>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last question will always be worth 10 marks and it is the only time they must bring in evidence from the other poems. There is a set structure to answer this question and every pupil will have detailed notes explaining what is required.</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big difference between N5 and Higher is that </a:t>
            </a:r>
            <a:r>
              <a:rPr lang="en-GB" sz="2800" b="1" i="1" u="sng" cap="none" dirty="0">
                <a:latin typeface="Calibri" panose="020F0502020204030204" pitchFamily="34" charset="0"/>
                <a:cs typeface="Calibri" panose="020F0502020204030204" pitchFamily="34" charset="0"/>
              </a:rPr>
              <a:t>candidates will no longer receive marks for references or quotes</a:t>
            </a:r>
            <a:r>
              <a:rPr lang="en-GB" sz="2800" b="1" cap="none" dirty="0">
                <a:latin typeface="Calibri" panose="020F0502020204030204" pitchFamily="34" charset="0"/>
                <a:cs typeface="Calibri" panose="020F0502020204030204" pitchFamily="34" charset="0"/>
              </a:rPr>
              <a:t>. All available marks are based on analysis.</a:t>
            </a:r>
          </a:p>
          <a:p>
            <a:endParaRPr lang="en-GB" dirty="0"/>
          </a:p>
        </p:txBody>
      </p:sp>
      <p:pic>
        <p:nvPicPr>
          <p:cNvPr id="4" name="Picture 3"/>
          <p:cNvPicPr>
            <a:picLocks noChangeAspect="1"/>
          </p:cNvPicPr>
          <p:nvPr/>
        </p:nvPicPr>
        <p:blipFill>
          <a:blip r:embed="rId2"/>
          <a:stretch>
            <a:fillRect/>
          </a:stretch>
        </p:blipFill>
        <p:spPr>
          <a:xfrm>
            <a:off x="8364702" y="360654"/>
            <a:ext cx="3066554" cy="1249788"/>
          </a:xfrm>
          <a:prstGeom prst="rect">
            <a:avLst/>
          </a:prstGeom>
        </p:spPr>
      </p:pic>
    </p:spTree>
    <p:extLst>
      <p:ext uri="{BB962C8B-B14F-4D97-AF65-F5344CB8AC3E}">
        <p14:creationId xmlns:p14="http://schemas.microsoft.com/office/powerpoint/2010/main" val="32758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25" y="-76948"/>
            <a:ext cx="10396882" cy="1151965"/>
          </a:xfrm>
        </p:spPr>
        <p:txBody>
          <a:bodyPr/>
          <a:lstStyle/>
          <a:p>
            <a:r>
              <a:rPr lang="en-GB" dirty="0">
                <a:solidFill>
                  <a:srgbClr val="006600"/>
                </a:solidFill>
              </a:rPr>
              <a:t>Critical Essay </a:t>
            </a:r>
          </a:p>
        </p:txBody>
      </p:sp>
      <p:sp>
        <p:nvSpPr>
          <p:cNvPr id="3" name="Content Placeholder 2"/>
          <p:cNvSpPr>
            <a:spLocks noGrp="1"/>
          </p:cNvSpPr>
          <p:nvPr>
            <p:ph sz="quarter" idx="13"/>
          </p:nvPr>
        </p:nvSpPr>
        <p:spPr>
          <a:xfrm>
            <a:off x="220579" y="1075017"/>
            <a:ext cx="10394707" cy="4732225"/>
          </a:xfrm>
        </p:spPr>
        <p:txBody>
          <a:bodyPr>
            <a:normAutofit/>
          </a:bodyPr>
          <a:lstStyle/>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Section two is the critical essay of the exam.</a:t>
            </a:r>
          </a:p>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Each candidate will study either a novel, play or short story. They will work though the text in detail and take notes on aspects like characterisation, theme, conflict </a:t>
            </a:r>
            <a:r>
              <a:rPr lang="en-GB" sz="2600" b="1" cap="none" dirty="0" err="1">
                <a:latin typeface="Calibri" panose="020F0502020204030204" pitchFamily="34" charset="0"/>
                <a:cs typeface="Calibri" panose="020F0502020204030204" pitchFamily="34" charset="0"/>
              </a:rPr>
              <a:t>etc</a:t>
            </a:r>
            <a:r>
              <a:rPr lang="en-GB" sz="2600" b="1" cap="none" dirty="0">
                <a:latin typeface="Calibri" panose="020F0502020204030204" pitchFamily="34" charset="0"/>
                <a:cs typeface="Calibri" panose="020F0502020204030204" pitchFamily="34" charset="0"/>
              </a:rPr>
              <a:t> They will also be given model examples of responses to the type of questions that arise in this section.</a:t>
            </a:r>
          </a:p>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 Candidates will be asked to choose one question from various different sections of questions. They </a:t>
            </a:r>
            <a:r>
              <a:rPr lang="en-GB" sz="2600" b="1" u="sng" cap="none" dirty="0">
                <a:latin typeface="Calibri" panose="020F0502020204030204" pitchFamily="34" charset="0"/>
                <a:cs typeface="Calibri" panose="020F0502020204030204" pitchFamily="34" charset="0"/>
              </a:rPr>
              <a:t>must</a:t>
            </a:r>
            <a:r>
              <a:rPr lang="en-GB" sz="2600" b="1" cap="none" dirty="0">
                <a:latin typeface="Calibri" panose="020F0502020204030204" pitchFamily="34" charset="0"/>
                <a:cs typeface="Calibri" panose="020F0502020204030204" pitchFamily="34" charset="0"/>
              </a:rPr>
              <a:t> answer the questions under the genre of text they studied e.g. If they studied a play, then they must answer one of the questions from the Drama section.</a:t>
            </a:r>
          </a:p>
          <a:p>
            <a:pPr marL="0" indent="0">
              <a:buNone/>
            </a:pPr>
            <a:endParaRPr lang="en-GB" dirty="0"/>
          </a:p>
        </p:txBody>
      </p:sp>
      <p:pic>
        <p:nvPicPr>
          <p:cNvPr id="4" name="Picture 3"/>
          <p:cNvPicPr>
            <a:picLocks noChangeAspect="1"/>
          </p:cNvPicPr>
          <p:nvPr/>
        </p:nvPicPr>
        <p:blipFill>
          <a:blip r:embed="rId2"/>
          <a:stretch>
            <a:fillRect/>
          </a:stretch>
        </p:blipFill>
        <p:spPr>
          <a:xfrm>
            <a:off x="8152397" y="0"/>
            <a:ext cx="943476" cy="1489856"/>
          </a:xfrm>
          <a:prstGeom prst="rect">
            <a:avLst/>
          </a:prstGeom>
        </p:spPr>
      </p:pic>
      <p:pic>
        <p:nvPicPr>
          <p:cNvPr id="9" name="Picture 8"/>
          <p:cNvPicPr>
            <a:picLocks noChangeAspect="1"/>
          </p:cNvPicPr>
          <p:nvPr/>
        </p:nvPicPr>
        <p:blipFill>
          <a:blip r:embed="rId3"/>
          <a:stretch>
            <a:fillRect/>
          </a:stretch>
        </p:blipFill>
        <p:spPr>
          <a:xfrm>
            <a:off x="9875033" y="0"/>
            <a:ext cx="953508" cy="1489856"/>
          </a:xfrm>
          <a:prstGeom prst="rect">
            <a:avLst/>
          </a:prstGeom>
        </p:spPr>
      </p:pic>
    </p:spTree>
    <p:extLst>
      <p:ext uri="{BB962C8B-B14F-4D97-AF65-F5344CB8AC3E}">
        <p14:creationId xmlns:p14="http://schemas.microsoft.com/office/powerpoint/2010/main" val="1303247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70" y="381000"/>
            <a:ext cx="10396882" cy="1151965"/>
          </a:xfrm>
        </p:spPr>
        <p:txBody>
          <a:bodyPr/>
          <a:lstStyle/>
          <a:p>
            <a:r>
              <a:rPr lang="en-GB" dirty="0">
                <a:solidFill>
                  <a:srgbClr val="006600"/>
                </a:solidFill>
              </a:rPr>
              <a:t>Critical Essay </a:t>
            </a:r>
            <a:endParaRPr lang="en-GB" dirty="0"/>
          </a:p>
        </p:txBody>
      </p:sp>
      <p:sp>
        <p:nvSpPr>
          <p:cNvPr id="3" name="Content Placeholder 2"/>
          <p:cNvSpPr>
            <a:spLocks noGrp="1"/>
          </p:cNvSpPr>
          <p:nvPr>
            <p:ph sz="quarter" idx="13"/>
          </p:nvPr>
        </p:nvSpPr>
        <p:spPr>
          <a:xfrm>
            <a:off x="300790" y="1742554"/>
            <a:ext cx="10394707" cy="3311189"/>
          </a:xfrm>
        </p:spPr>
        <p:txBody>
          <a:bodyPr/>
          <a:lstStyle/>
          <a:p>
            <a:pPr>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Candidates will have roughly </a:t>
            </a:r>
            <a:r>
              <a:rPr lang="en-GB" sz="2800" b="1" u="sng" cap="none" dirty="0">
                <a:latin typeface="Calibri" panose="020F0502020204030204" pitchFamily="34" charset="0"/>
                <a:cs typeface="Calibri" panose="020F0502020204030204" pitchFamily="34" charset="0"/>
              </a:rPr>
              <a:t>45 </a:t>
            </a:r>
            <a:r>
              <a:rPr lang="en-GB" sz="2800" b="1" u="sng" cap="none" dirty="0" err="1">
                <a:latin typeface="Calibri" panose="020F0502020204030204" pitchFamily="34" charset="0"/>
                <a:cs typeface="Calibri" panose="020F0502020204030204" pitchFamily="34" charset="0"/>
              </a:rPr>
              <a:t>mins</a:t>
            </a:r>
            <a:r>
              <a:rPr lang="en-GB" sz="2800" b="1" u="sng" cap="none" dirty="0">
                <a:latin typeface="Calibri" panose="020F0502020204030204" pitchFamily="34" charset="0"/>
                <a:cs typeface="Calibri" panose="020F0502020204030204" pitchFamily="34" charset="0"/>
              </a:rPr>
              <a:t> </a:t>
            </a:r>
            <a:r>
              <a:rPr lang="en-GB" sz="2800" b="1" cap="none" dirty="0">
                <a:latin typeface="Calibri" panose="020F0502020204030204" pitchFamily="34" charset="0"/>
                <a:cs typeface="Calibri" panose="020F0502020204030204" pitchFamily="34" charset="0"/>
              </a:rPr>
              <a:t>to write this essay. It is important that candidates practice writing essays within this time frame (unless they are entitled to extra time). This will give them every chance of writing a detailed and thorough response in the time allocated. </a:t>
            </a:r>
          </a:p>
          <a:p>
            <a:endParaRPr lang="en-GB" dirty="0"/>
          </a:p>
        </p:txBody>
      </p:sp>
      <p:pic>
        <p:nvPicPr>
          <p:cNvPr id="5" name="Picture 4"/>
          <p:cNvPicPr>
            <a:picLocks noChangeAspect="1"/>
          </p:cNvPicPr>
          <p:nvPr/>
        </p:nvPicPr>
        <p:blipFill>
          <a:blip r:embed="rId2"/>
          <a:stretch>
            <a:fillRect/>
          </a:stretch>
        </p:blipFill>
        <p:spPr>
          <a:xfrm>
            <a:off x="7725602" y="213205"/>
            <a:ext cx="2676376" cy="1487553"/>
          </a:xfrm>
          <a:prstGeom prst="rect">
            <a:avLst/>
          </a:prstGeom>
        </p:spPr>
      </p:pic>
    </p:spTree>
    <p:extLst>
      <p:ext uri="{BB962C8B-B14F-4D97-AF65-F5344CB8AC3E}">
        <p14:creationId xmlns:p14="http://schemas.microsoft.com/office/powerpoint/2010/main" val="1582980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1" y="0"/>
            <a:ext cx="10396882" cy="1151965"/>
          </a:xfrm>
        </p:spPr>
        <p:txBody>
          <a:bodyPr/>
          <a:lstStyle/>
          <a:p>
            <a:r>
              <a:rPr lang="en-GB" dirty="0">
                <a:solidFill>
                  <a:srgbClr val="7030A0"/>
                </a:solidFill>
              </a:rPr>
              <a:t>Folio</a:t>
            </a:r>
          </a:p>
        </p:txBody>
      </p:sp>
      <p:sp>
        <p:nvSpPr>
          <p:cNvPr id="3" name="Content Placeholder 2"/>
          <p:cNvSpPr>
            <a:spLocks noGrp="1"/>
          </p:cNvSpPr>
          <p:nvPr>
            <p:ph sz="quarter" idx="13"/>
          </p:nvPr>
        </p:nvSpPr>
        <p:spPr>
          <a:xfrm>
            <a:off x="406401" y="1261782"/>
            <a:ext cx="10960099" cy="4634380"/>
          </a:xfrm>
        </p:spPr>
        <p:txBody>
          <a:bodyPr>
            <a:normAutofit fontScale="92500"/>
          </a:bodyPr>
          <a:lstStyle/>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This is the coursework that is completed throughout the year and is usually submitted to the SQA before the Easter break to be marked. </a:t>
            </a:r>
          </a:p>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Candidates can select between a Discursive/Persuasive or Reflective/Creative genre for their piece. Candidates usually have to submit two pieces but the SQA have removed one piece this year in response to the impact of COVID. </a:t>
            </a:r>
          </a:p>
          <a:p>
            <a:pPr marL="285750" indent="-285750">
              <a:buSzPct val="100000"/>
              <a:buFont typeface="Wingdings" panose="05000000000000000000" pitchFamily="2" charset="2"/>
              <a:buChar char="Ø"/>
            </a:pPr>
            <a:r>
              <a:rPr lang="en-GB" sz="2600" b="1" cap="none" dirty="0">
                <a:latin typeface="Calibri" panose="020F0502020204030204" pitchFamily="34" charset="0"/>
                <a:cs typeface="Calibri" panose="020F0502020204030204" pitchFamily="34" charset="0"/>
              </a:rPr>
              <a:t>The class teacher can help each candidate plan their essay. </a:t>
            </a:r>
            <a:r>
              <a:rPr lang="en-GB" sz="2600" b="1" u="sng" cap="none" dirty="0">
                <a:latin typeface="Calibri" panose="020F0502020204030204" pitchFamily="34" charset="0"/>
                <a:cs typeface="Calibri" panose="020F0502020204030204" pitchFamily="34" charset="0"/>
              </a:rPr>
              <a:t>The first draft will be written in class time with notes available.</a:t>
            </a:r>
            <a:r>
              <a:rPr lang="en-GB" sz="2600" b="1" cap="none" dirty="0">
                <a:latin typeface="Calibri" panose="020F0502020204030204" pitchFamily="34" charset="0"/>
                <a:cs typeface="Calibri" panose="020F0502020204030204" pitchFamily="34" charset="0"/>
              </a:rPr>
              <a:t> Staff will then feedback and mark one further draft of their work and provide support in how to improve their work.</a:t>
            </a:r>
          </a:p>
          <a:p>
            <a:pPr marL="285750" indent="-285750">
              <a:buFont typeface="Wingdings" panose="05000000000000000000" pitchFamily="2" charset="2"/>
              <a:buChar char="Ø"/>
            </a:pPr>
            <a:endParaRPr lang="en-GB" cap="none" dirty="0">
              <a:latin typeface="Calibri" panose="020F0502020204030204" pitchFamily="34" charset="0"/>
              <a:cs typeface="Calibri" panose="020F0502020204030204" pitchFamily="34" charset="0"/>
            </a:endParaRPr>
          </a:p>
        </p:txBody>
      </p:sp>
      <p:sp>
        <p:nvSpPr>
          <p:cNvPr id="4" name="AutoShape 2" descr="Higher English Portfolio—writing and Performance—spoken language Assessment  tas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7432675" y="-5043"/>
            <a:ext cx="3933825" cy="1162050"/>
          </a:xfrm>
          <a:prstGeom prst="rect">
            <a:avLst/>
          </a:prstGeom>
        </p:spPr>
      </p:pic>
    </p:spTree>
    <p:extLst>
      <p:ext uri="{BB962C8B-B14F-4D97-AF65-F5344CB8AC3E}">
        <p14:creationId xmlns:p14="http://schemas.microsoft.com/office/powerpoint/2010/main" val="139380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6" cy="1151965"/>
          </a:xfrm>
        </p:spPr>
        <p:txBody>
          <a:bodyPr/>
          <a:lstStyle/>
          <a:p>
            <a:r>
              <a:rPr lang="en-GB" dirty="0">
                <a:solidFill>
                  <a:srgbClr val="7030A0"/>
                </a:solidFill>
              </a:rPr>
              <a:t>Folio</a:t>
            </a:r>
            <a:endParaRPr lang="en-GB" dirty="0"/>
          </a:p>
        </p:txBody>
      </p:sp>
      <p:sp>
        <p:nvSpPr>
          <p:cNvPr id="3" name="Content Placeholder 2"/>
          <p:cNvSpPr>
            <a:spLocks noGrp="1"/>
          </p:cNvSpPr>
          <p:nvPr>
            <p:ph sz="quarter" idx="13"/>
          </p:nvPr>
        </p:nvSpPr>
        <p:spPr>
          <a:xfrm>
            <a:off x="687976" y="1983242"/>
            <a:ext cx="10394707" cy="3524348"/>
          </a:xfrm>
        </p:spPr>
        <p:txBody>
          <a:bodyPr>
            <a:normAutofit fontScale="77500" lnSpcReduction="20000"/>
          </a:bodyPr>
          <a:lstStyle/>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final piece should be no longer that 1,300 words. There is a 10% allowances above this, however we try to stick to the advertised word count as much as possible. There is no minimum word count but any piece that is less the 1,000 tends to be self-penalising in our experience. </a:t>
            </a:r>
          </a:p>
          <a:p>
            <a:pPr marL="285750" indent="-285750">
              <a:buSzPct val="100000"/>
              <a:buFont typeface="Wingdings" panose="05000000000000000000" pitchFamily="2" charset="2"/>
              <a:buChar char="Ø"/>
            </a:pPr>
            <a:r>
              <a:rPr lang="en-GB" sz="2800" b="1" cap="none" dirty="0">
                <a:latin typeface="Calibri" panose="020F0502020204030204" pitchFamily="34" charset="0"/>
                <a:cs typeface="Calibri" panose="020F0502020204030204" pitchFamily="34" charset="0"/>
              </a:rPr>
              <a:t>The essay will be marked out of </a:t>
            </a:r>
            <a:r>
              <a:rPr lang="en-GB" sz="2800" b="1" u="sng" cap="none" dirty="0">
                <a:latin typeface="Calibri" panose="020F0502020204030204" pitchFamily="34" charset="0"/>
                <a:cs typeface="Calibri" panose="020F0502020204030204" pitchFamily="34" charset="0"/>
              </a:rPr>
              <a:t>15 marks</a:t>
            </a:r>
            <a:r>
              <a:rPr lang="en-GB" sz="2800" b="1" cap="none" dirty="0">
                <a:latin typeface="Calibri" panose="020F0502020204030204" pitchFamily="34" charset="0"/>
                <a:cs typeface="Calibri" panose="020F0502020204030204" pitchFamily="34" charset="0"/>
              </a:rPr>
              <a:t>. Due to the changes, this mark will then be doubled to give the candidate a percentage out of </a:t>
            </a:r>
            <a:r>
              <a:rPr lang="en-GB" sz="2800" b="1" u="sng" cap="none" dirty="0">
                <a:latin typeface="Calibri" panose="020F0502020204030204" pitchFamily="34" charset="0"/>
                <a:cs typeface="Calibri" panose="020F0502020204030204" pitchFamily="34" charset="0"/>
              </a:rPr>
              <a:t>30</a:t>
            </a:r>
            <a:r>
              <a:rPr lang="en-GB" sz="2800" b="1" cap="none" dirty="0">
                <a:latin typeface="Calibri" panose="020F0502020204030204" pitchFamily="34" charset="0"/>
                <a:cs typeface="Calibri" panose="020F0502020204030204" pitchFamily="34" charset="0"/>
              </a:rPr>
              <a:t>.  </a:t>
            </a:r>
          </a:p>
          <a:p>
            <a:pPr marL="285750" indent="-285750">
              <a:buSzPct val="100000"/>
              <a:buFont typeface="Wingdings" panose="05000000000000000000" pitchFamily="2" charset="2"/>
              <a:buChar char="Ø"/>
            </a:pPr>
            <a:r>
              <a:rPr lang="en-GB" sz="2800" b="1" cap="none" dirty="0">
                <a:solidFill>
                  <a:srgbClr val="FF0000"/>
                </a:solidFill>
                <a:latin typeface="Calibri" panose="020F0502020204030204" pitchFamily="34" charset="0"/>
                <a:cs typeface="Calibri" panose="020F0502020204030204" pitchFamily="34" charset="0"/>
              </a:rPr>
              <a:t>Please avoid any temptation to plagiarise. If the SQA suspect plagiarism has taken place you will be awarded zero for the folio. Avoid programmes like </a:t>
            </a:r>
            <a:r>
              <a:rPr lang="en-GB" sz="2800" b="1" cap="none" dirty="0" err="1">
                <a:solidFill>
                  <a:srgbClr val="FF0000"/>
                </a:solidFill>
                <a:latin typeface="Calibri" panose="020F0502020204030204" pitchFamily="34" charset="0"/>
                <a:cs typeface="Calibri" panose="020F0502020204030204" pitchFamily="34" charset="0"/>
              </a:rPr>
              <a:t>ChatGPT</a:t>
            </a:r>
            <a:r>
              <a:rPr lang="en-GB" sz="2800" b="1" cap="none" dirty="0">
                <a:solidFill>
                  <a:srgbClr val="FF0000"/>
                </a:solidFill>
                <a:latin typeface="Calibri" panose="020F0502020204030204" pitchFamily="34" charset="0"/>
                <a:cs typeface="Calibri" panose="020F0502020204030204" pitchFamily="34" charset="0"/>
              </a:rPr>
              <a:t> and Grammarly. If in doubt, leave it out!</a:t>
            </a:r>
          </a:p>
          <a:p>
            <a:endParaRPr lang="en-GB" dirty="0"/>
          </a:p>
        </p:txBody>
      </p:sp>
      <p:pic>
        <p:nvPicPr>
          <p:cNvPr id="4" name="Picture 3"/>
          <p:cNvPicPr>
            <a:picLocks noChangeAspect="1"/>
          </p:cNvPicPr>
          <p:nvPr/>
        </p:nvPicPr>
        <p:blipFill>
          <a:blip r:embed="rId2"/>
          <a:stretch>
            <a:fillRect/>
          </a:stretch>
        </p:blipFill>
        <p:spPr>
          <a:xfrm>
            <a:off x="7144326" y="673328"/>
            <a:ext cx="3938357" cy="1164437"/>
          </a:xfrm>
          <a:prstGeom prst="rect">
            <a:avLst/>
          </a:prstGeom>
        </p:spPr>
      </p:pic>
    </p:spTree>
    <p:extLst>
      <p:ext uri="{BB962C8B-B14F-4D97-AF65-F5344CB8AC3E}">
        <p14:creationId xmlns:p14="http://schemas.microsoft.com/office/powerpoint/2010/main" val="128285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7549-A00B-474C-A566-1ACBBAF207FB}"/>
              </a:ext>
            </a:extLst>
          </p:cNvPr>
          <p:cNvSpPr>
            <a:spLocks noGrp="1"/>
          </p:cNvSpPr>
          <p:nvPr>
            <p:ph type="title"/>
          </p:nvPr>
        </p:nvSpPr>
        <p:spPr/>
        <p:txBody>
          <a:bodyPr/>
          <a:lstStyle/>
          <a:p>
            <a:pPr algn="ctr"/>
            <a:r>
              <a:rPr lang="en-US" dirty="0"/>
              <a:t>Same course – big difference </a:t>
            </a:r>
          </a:p>
        </p:txBody>
      </p:sp>
      <p:pic>
        <p:nvPicPr>
          <p:cNvPr id="4" name="Content Placeholder 3">
            <a:extLst>
              <a:ext uri="{FF2B5EF4-FFF2-40B4-BE49-F238E27FC236}">
                <a16:creationId xmlns:a16="http://schemas.microsoft.com/office/drawing/2014/main" id="{CAABFED4-52AC-7545-8B0A-20C5CA5094BB}"/>
              </a:ext>
            </a:extLst>
          </p:cNvPr>
          <p:cNvPicPr>
            <a:picLocks noGrp="1" noChangeAspect="1"/>
          </p:cNvPicPr>
          <p:nvPr>
            <p:ph sz="quarter" idx="13"/>
          </p:nvPr>
        </p:nvPicPr>
        <p:blipFill>
          <a:blip r:embed="rId2"/>
          <a:stretch>
            <a:fillRect/>
          </a:stretch>
        </p:blipFill>
        <p:spPr>
          <a:xfrm>
            <a:off x="3141133" y="1839337"/>
            <a:ext cx="5909734" cy="3180899"/>
          </a:xfrm>
          <a:prstGeom prst="rect">
            <a:avLst/>
          </a:prstGeom>
        </p:spPr>
      </p:pic>
    </p:spTree>
    <p:extLst>
      <p:ext uri="{BB962C8B-B14F-4D97-AF65-F5344CB8AC3E}">
        <p14:creationId xmlns:p14="http://schemas.microsoft.com/office/powerpoint/2010/main" val="4136583650"/>
      </p:ext>
    </p:extLst>
  </p:cSld>
  <p:clrMapOvr>
    <a:masterClrMapping/>
  </p:clrMapOvr>
  <mc:AlternateContent xmlns:mc="http://schemas.openxmlformats.org/markup-compatibility/2006" xmlns:p14="http://schemas.microsoft.com/office/powerpoint/2010/main">
    <mc:Choice Requires="p14">
      <p:transition spd="slow" p14:dur="2000" advTm="31652"/>
    </mc:Choice>
    <mc:Fallback xmlns="">
      <p:transition spd="slow" advTm="3165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42A23C-A62A-BC40-B172-A32031FDD750}"/>
              </a:ext>
            </a:extLst>
          </p:cNvPr>
          <p:cNvSpPr>
            <a:spLocks noGrp="1"/>
          </p:cNvSpPr>
          <p:nvPr>
            <p:ph sz="quarter" idx="13"/>
          </p:nvPr>
        </p:nvSpPr>
        <p:spPr>
          <a:xfrm>
            <a:off x="685800" y="1165038"/>
            <a:ext cx="10394707" cy="3311189"/>
          </a:xfrm>
        </p:spPr>
        <p:txBody>
          <a:bodyPr>
            <a:noAutofit/>
          </a:bodyPr>
          <a:lstStyle/>
          <a:p>
            <a:r>
              <a:rPr lang="en-US" sz="4000" dirty="0">
                <a:solidFill>
                  <a:schemeClr val="accent5">
                    <a:lumMod val="75000"/>
                  </a:schemeClr>
                </a:solidFill>
              </a:rPr>
              <a:t>“Higher English requires far more study and a greater understanding of the texts. It’s a big step up from NAT 5 in terms of the volume of content and the work that has to go in to pass”</a:t>
            </a:r>
          </a:p>
        </p:txBody>
      </p:sp>
    </p:spTree>
    <p:extLst>
      <p:ext uri="{BB962C8B-B14F-4D97-AF65-F5344CB8AC3E}">
        <p14:creationId xmlns:p14="http://schemas.microsoft.com/office/powerpoint/2010/main" val="3861428581"/>
      </p:ext>
    </p:extLst>
  </p:cSld>
  <p:clrMapOvr>
    <a:masterClrMapping/>
  </p:clrMapOvr>
  <mc:AlternateContent xmlns:mc="http://schemas.openxmlformats.org/markup-compatibility/2006" xmlns:p14="http://schemas.microsoft.com/office/powerpoint/2010/main">
    <mc:Choice Requires="p14">
      <p:transition spd="slow" p14:dur="2000" advTm="25250"/>
    </mc:Choice>
    <mc:Fallback xmlns="">
      <p:transition spd="slow" advTm="252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B907-285A-2B45-AAAF-7A0887767F88}"/>
              </a:ext>
            </a:extLst>
          </p:cNvPr>
          <p:cNvSpPr>
            <a:spLocks noGrp="1"/>
          </p:cNvSpPr>
          <p:nvPr>
            <p:ph type="title"/>
          </p:nvPr>
        </p:nvSpPr>
        <p:spPr/>
        <p:txBody>
          <a:bodyPr/>
          <a:lstStyle/>
          <a:p>
            <a:pPr algn="ctr"/>
            <a:r>
              <a:rPr lang="en-US" dirty="0"/>
              <a:t>What we expect in the faculty?</a:t>
            </a:r>
          </a:p>
        </p:txBody>
      </p:sp>
      <p:sp>
        <p:nvSpPr>
          <p:cNvPr id="3" name="Content Placeholder 2"/>
          <p:cNvSpPr>
            <a:spLocks noGrp="1"/>
          </p:cNvSpPr>
          <p:nvPr>
            <p:ph sz="quarter" idx="13"/>
          </p:nvPr>
        </p:nvSpPr>
        <p:spPr/>
        <p:txBody>
          <a:bodyPr>
            <a:normAutofit/>
          </a:bodyPr>
          <a:lstStyle/>
          <a:p>
            <a:r>
              <a:rPr lang="en-GB" sz="2800" dirty="0">
                <a:solidFill>
                  <a:srgbClr val="00B0F0"/>
                </a:solidFill>
              </a:rPr>
              <a:t>Rigour</a:t>
            </a:r>
            <a:r>
              <a:rPr lang="en-GB" sz="2800" dirty="0">
                <a:solidFill>
                  <a:srgbClr val="FF0000"/>
                </a:solidFill>
              </a:rPr>
              <a:t> – </a:t>
            </a:r>
            <a:r>
              <a:rPr lang="en-GB" sz="2800" dirty="0"/>
              <a:t>If it is worth doing, then do it to the best of your ability</a:t>
            </a:r>
          </a:p>
          <a:p>
            <a:r>
              <a:rPr lang="en-GB" sz="2800" dirty="0">
                <a:solidFill>
                  <a:srgbClr val="00B0F0"/>
                </a:solidFill>
              </a:rPr>
              <a:t>Aspiration</a:t>
            </a:r>
            <a:r>
              <a:rPr lang="en-GB" sz="2800" dirty="0">
                <a:solidFill>
                  <a:srgbClr val="FF0000"/>
                </a:solidFill>
              </a:rPr>
              <a:t> – </a:t>
            </a:r>
            <a:r>
              <a:rPr lang="en-GB" sz="2800" dirty="0"/>
              <a:t>Always try to be the best version of yourself</a:t>
            </a:r>
          </a:p>
          <a:p>
            <a:r>
              <a:rPr lang="en-GB" sz="2800" dirty="0">
                <a:solidFill>
                  <a:srgbClr val="00B0F0"/>
                </a:solidFill>
              </a:rPr>
              <a:t>Perseverance</a:t>
            </a:r>
            <a:r>
              <a:rPr lang="en-GB" sz="2800" dirty="0">
                <a:solidFill>
                  <a:srgbClr val="FF0000"/>
                </a:solidFill>
              </a:rPr>
              <a:t> – </a:t>
            </a:r>
            <a:r>
              <a:rPr lang="en-GB" sz="2800" dirty="0"/>
              <a:t>never give up on yourself, because we never will</a:t>
            </a:r>
            <a:endParaRPr lang="en-GB" sz="2800" dirty="0">
              <a:solidFill>
                <a:srgbClr val="FF0000"/>
              </a:solidFill>
            </a:endParaRPr>
          </a:p>
        </p:txBody>
      </p:sp>
    </p:spTree>
    <p:extLst>
      <p:ext uri="{BB962C8B-B14F-4D97-AF65-F5344CB8AC3E}">
        <p14:creationId xmlns:p14="http://schemas.microsoft.com/office/powerpoint/2010/main" val="3847999650"/>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A5293-C452-4342-A374-8F8A4E0D921F}"/>
              </a:ext>
            </a:extLst>
          </p:cNvPr>
          <p:cNvSpPr>
            <a:spLocks noGrp="1"/>
          </p:cNvSpPr>
          <p:nvPr>
            <p:ph sz="quarter" idx="13"/>
          </p:nvPr>
        </p:nvSpPr>
        <p:spPr>
          <a:xfrm>
            <a:off x="685800" y="1389628"/>
            <a:ext cx="10394707" cy="3311189"/>
          </a:xfrm>
        </p:spPr>
        <p:txBody>
          <a:bodyPr>
            <a:noAutofit/>
          </a:bodyPr>
          <a:lstStyle/>
          <a:p>
            <a:r>
              <a:rPr lang="en-US" sz="4000" dirty="0">
                <a:solidFill>
                  <a:srgbClr val="00B050"/>
                </a:solidFill>
              </a:rPr>
              <a:t>“The best thing to do is ask for help when you need it – you’re not always going to get things first time around, and that's okay. If you try your best and ask questions you really can’t go wrong. Just make sure you use the help that’s out there for you”.</a:t>
            </a:r>
          </a:p>
        </p:txBody>
      </p:sp>
    </p:spTree>
    <p:extLst>
      <p:ext uri="{BB962C8B-B14F-4D97-AF65-F5344CB8AC3E}">
        <p14:creationId xmlns:p14="http://schemas.microsoft.com/office/powerpoint/2010/main" val="2957811835"/>
      </p:ext>
    </p:extLst>
  </p:cSld>
  <p:clrMapOvr>
    <a:masterClrMapping/>
  </p:clrMapOvr>
  <mc:AlternateContent xmlns:mc="http://schemas.openxmlformats.org/markup-compatibility/2006" xmlns:p14="http://schemas.microsoft.com/office/powerpoint/2010/main">
    <mc:Choice Requires="p14">
      <p:transition spd="slow" p14:dur="2000" advTm="28040"/>
    </mc:Choice>
    <mc:Fallback xmlns="">
      <p:transition spd="slow" advTm="280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570528-8437-B643-BB38-ECB4EC0AA4CF}"/>
              </a:ext>
            </a:extLst>
          </p:cNvPr>
          <p:cNvSpPr>
            <a:spLocks noGrp="1"/>
          </p:cNvSpPr>
          <p:nvPr>
            <p:ph sz="quarter" idx="13"/>
          </p:nvPr>
        </p:nvSpPr>
        <p:spPr>
          <a:xfrm>
            <a:off x="685800" y="1293375"/>
            <a:ext cx="10394707" cy="3311189"/>
          </a:xfrm>
        </p:spPr>
        <p:txBody>
          <a:bodyPr>
            <a:noAutofit/>
          </a:bodyPr>
          <a:lstStyle/>
          <a:p>
            <a:r>
              <a:rPr lang="en-US" sz="4000" dirty="0">
                <a:solidFill>
                  <a:schemeClr val="accent3">
                    <a:lumMod val="75000"/>
                  </a:schemeClr>
                </a:solidFill>
              </a:rPr>
              <a:t>“I loved studying my text this year, it taught me important lessons about morals and values. For me, it was really important that I passed the final exam but this year in English, I have learned so much more than just exam skills.”</a:t>
            </a:r>
          </a:p>
        </p:txBody>
      </p:sp>
    </p:spTree>
    <p:extLst>
      <p:ext uri="{BB962C8B-B14F-4D97-AF65-F5344CB8AC3E}">
        <p14:creationId xmlns:p14="http://schemas.microsoft.com/office/powerpoint/2010/main" val="964257878"/>
      </p:ext>
    </p:extLst>
  </p:cSld>
  <p:clrMapOvr>
    <a:masterClrMapping/>
  </p:clrMapOvr>
  <mc:AlternateContent xmlns:mc="http://schemas.openxmlformats.org/markup-compatibility/2006" xmlns:p14="http://schemas.microsoft.com/office/powerpoint/2010/main">
    <mc:Choice Requires="p14">
      <p:transition spd="slow" p14:dur="2000" advTm="29128"/>
    </mc:Choice>
    <mc:Fallback xmlns="">
      <p:transition spd="slow" advTm="2912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701D-8B5B-DA40-B07F-410868763D3C}"/>
              </a:ext>
            </a:extLst>
          </p:cNvPr>
          <p:cNvSpPr>
            <a:spLocks noGrp="1"/>
          </p:cNvSpPr>
          <p:nvPr>
            <p:ph type="title"/>
          </p:nvPr>
        </p:nvSpPr>
        <p:spPr/>
        <p:txBody>
          <a:bodyPr/>
          <a:lstStyle/>
          <a:p>
            <a:r>
              <a:rPr lang="en-US" dirty="0"/>
              <a:t>How can you help?</a:t>
            </a:r>
          </a:p>
        </p:txBody>
      </p:sp>
      <p:pic>
        <p:nvPicPr>
          <p:cNvPr id="4" name="Content Placeholder 3">
            <a:extLst>
              <a:ext uri="{FF2B5EF4-FFF2-40B4-BE49-F238E27FC236}">
                <a16:creationId xmlns:a16="http://schemas.microsoft.com/office/drawing/2014/main" id="{1E96EF16-033C-154A-862D-1CCF7C2B4A3F}"/>
              </a:ext>
            </a:extLst>
          </p:cNvPr>
          <p:cNvPicPr>
            <a:picLocks noGrp="1" noChangeAspect="1"/>
          </p:cNvPicPr>
          <p:nvPr>
            <p:ph sz="quarter" idx="13"/>
          </p:nvPr>
        </p:nvPicPr>
        <p:blipFill>
          <a:blip r:embed="rId2"/>
          <a:stretch>
            <a:fillRect/>
          </a:stretch>
        </p:blipFill>
        <p:spPr>
          <a:xfrm>
            <a:off x="829733" y="1820783"/>
            <a:ext cx="10252950" cy="3428550"/>
          </a:xfrm>
          <a:prstGeom prst="rect">
            <a:avLst/>
          </a:prstGeom>
        </p:spPr>
      </p:pic>
    </p:spTree>
    <p:extLst>
      <p:ext uri="{BB962C8B-B14F-4D97-AF65-F5344CB8AC3E}">
        <p14:creationId xmlns:p14="http://schemas.microsoft.com/office/powerpoint/2010/main" val="3728225285"/>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B986-6555-4062-BB99-6AED2DBFFB4B}"/>
              </a:ext>
            </a:extLst>
          </p:cNvPr>
          <p:cNvSpPr>
            <a:spLocks noGrp="1"/>
          </p:cNvSpPr>
          <p:nvPr>
            <p:ph type="title"/>
          </p:nvPr>
        </p:nvSpPr>
        <p:spPr>
          <a:xfrm>
            <a:off x="1072136" y="3597376"/>
            <a:ext cx="4934310" cy="927317"/>
          </a:xfrm>
        </p:spPr>
        <p:txBody>
          <a:bodyPr vert="horz" lIns="91440" tIns="45720" rIns="91440" bIns="45720" rtlCol="0" anchor="b">
            <a:normAutofit/>
          </a:bodyPr>
          <a:lstStyle/>
          <a:p>
            <a:pPr algn="ctr"/>
            <a:r>
              <a:rPr lang="en-US" sz="6000" b="1" u="sng" kern="1200" dirty="0">
                <a:latin typeface="+mj-lt"/>
                <a:ea typeface="+mj-ea"/>
                <a:cs typeface="+mj-cs"/>
              </a:rPr>
              <a:t>Above All Read</a:t>
            </a:r>
            <a:endParaRPr lang="en-US" sz="6000" b="1" u="sng" kern="1200" dirty="0">
              <a:latin typeface="+mj-lt"/>
              <a:cs typeface="Calibri Light"/>
            </a:endParaRPr>
          </a:p>
        </p:txBody>
      </p:sp>
      <p:sp>
        <p:nvSpPr>
          <p:cNvPr id="10" name="Rectangle: Diagonal Corners Snipped 9">
            <a:extLst>
              <a:ext uri="{FF2B5EF4-FFF2-40B4-BE49-F238E27FC236}">
                <a16:creationId xmlns:a16="http://schemas.microsoft.com/office/drawing/2014/main" id="{772498F0-358A-434E-B4E2-434E29343FAB}"/>
              </a:ext>
            </a:extLst>
          </p:cNvPr>
          <p:cNvSpPr/>
          <p:nvPr/>
        </p:nvSpPr>
        <p:spPr>
          <a:xfrm>
            <a:off x="383635" y="4524693"/>
            <a:ext cx="6800490" cy="179393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cs typeface="Calibri"/>
              </a:rPr>
              <a:t>There really is no substitute for reading when it comes to advancing in English. Reading books develops learners’ vocabularies, their imaginations, and their ability to understand complex notions.</a:t>
            </a:r>
          </a:p>
        </p:txBody>
      </p:sp>
      <p:sp>
        <p:nvSpPr>
          <p:cNvPr id="19" name="Rectangle: Rounded Corners 18">
            <a:extLst>
              <a:ext uri="{FF2B5EF4-FFF2-40B4-BE49-F238E27FC236}">
                <a16:creationId xmlns:a16="http://schemas.microsoft.com/office/drawing/2014/main" id="{7B2260F3-BEBC-455C-964D-0535FE897B8D}"/>
              </a:ext>
            </a:extLst>
          </p:cNvPr>
          <p:cNvSpPr/>
          <p:nvPr/>
        </p:nvSpPr>
        <p:spPr>
          <a:xfrm>
            <a:off x="7870164" y="4061034"/>
            <a:ext cx="3121744" cy="2256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cs typeface="Calibri"/>
              </a:rPr>
              <a:t>Now there are more ways than ever to access books: Kindle, iPhone, iPad, Audible, </a:t>
            </a:r>
            <a:r>
              <a:rPr lang="en-GB" sz="2400" dirty="0" err="1">
                <a:cs typeface="Calibri"/>
              </a:rPr>
              <a:t>BorrowBox</a:t>
            </a:r>
            <a:r>
              <a:rPr lang="en-GB" sz="2400" dirty="0">
                <a:cs typeface="Calibri"/>
              </a:rPr>
              <a:t> are just a few.</a:t>
            </a:r>
          </a:p>
        </p:txBody>
      </p:sp>
      <p:pic>
        <p:nvPicPr>
          <p:cNvPr id="12" name="Picture 11" descr="A picture containing person, indoor&#10;&#10;Description generated with high confidence">
            <a:extLst>
              <a:ext uri="{FF2B5EF4-FFF2-40B4-BE49-F238E27FC236}">
                <a16:creationId xmlns:a16="http://schemas.microsoft.com/office/drawing/2014/main" id="{6F155E07-D0F8-7846-905C-2276219D2C64}"/>
              </a:ext>
            </a:extLst>
          </p:cNvPr>
          <p:cNvPicPr>
            <a:picLocks noChangeAspect="1"/>
          </p:cNvPicPr>
          <p:nvPr/>
        </p:nvPicPr>
        <p:blipFill rotWithShape="1">
          <a:blip r:embed="rId2"/>
          <a:srcRect l="7330" r="18325" b="2117"/>
          <a:stretch/>
        </p:blipFill>
        <p:spPr>
          <a:xfrm>
            <a:off x="584173" y="366448"/>
            <a:ext cx="3520316" cy="3187306"/>
          </a:xfrm>
          <a:prstGeom prst="rect">
            <a:avLst/>
          </a:prstGeom>
        </p:spPr>
      </p:pic>
      <p:pic>
        <p:nvPicPr>
          <p:cNvPr id="13" name="Picture 15" descr="A close up of a sign&#10;&#10;Description generated with high confidence">
            <a:extLst>
              <a:ext uri="{FF2B5EF4-FFF2-40B4-BE49-F238E27FC236}">
                <a16:creationId xmlns:a16="http://schemas.microsoft.com/office/drawing/2014/main" id="{10E3BBC3-5936-A741-9F68-C1C212469EB5}"/>
              </a:ext>
            </a:extLst>
          </p:cNvPr>
          <p:cNvPicPr>
            <a:picLocks noChangeAspect="1"/>
          </p:cNvPicPr>
          <p:nvPr/>
        </p:nvPicPr>
        <p:blipFill>
          <a:blip r:embed="rId3"/>
          <a:stretch>
            <a:fillRect/>
          </a:stretch>
        </p:blipFill>
        <p:spPr>
          <a:xfrm>
            <a:off x="4350588" y="381657"/>
            <a:ext cx="3519576" cy="3174520"/>
          </a:xfrm>
          <a:prstGeom prst="rect">
            <a:avLst/>
          </a:prstGeom>
        </p:spPr>
      </p:pic>
      <p:pic>
        <p:nvPicPr>
          <p:cNvPr id="15" name="Picture 17" descr="A stack of pamphlets next to a book shelf&#10;&#10;Description generated with high confidence">
            <a:extLst>
              <a:ext uri="{FF2B5EF4-FFF2-40B4-BE49-F238E27FC236}">
                <a16:creationId xmlns:a16="http://schemas.microsoft.com/office/drawing/2014/main" id="{37435507-0A56-7643-890E-335E4EC76894}"/>
              </a:ext>
            </a:extLst>
          </p:cNvPr>
          <p:cNvPicPr>
            <a:picLocks noChangeAspect="1"/>
          </p:cNvPicPr>
          <p:nvPr/>
        </p:nvPicPr>
        <p:blipFill rotWithShape="1">
          <a:blip r:embed="rId4"/>
          <a:srcRect l="8334" r="27225" b="-943"/>
          <a:stretch/>
        </p:blipFill>
        <p:spPr>
          <a:xfrm>
            <a:off x="7998120" y="431877"/>
            <a:ext cx="3521794" cy="3165499"/>
          </a:xfrm>
          <a:prstGeom prst="rect">
            <a:avLst/>
          </a:prstGeom>
        </p:spPr>
      </p:pic>
    </p:spTree>
    <p:extLst>
      <p:ext uri="{BB962C8B-B14F-4D97-AF65-F5344CB8AC3E}">
        <p14:creationId xmlns:p14="http://schemas.microsoft.com/office/powerpoint/2010/main" val="1812717092"/>
      </p:ext>
    </p:extLst>
  </p:cSld>
  <p:clrMapOvr>
    <a:masterClrMapping/>
  </p:clrMapOvr>
  <mc:AlternateContent xmlns:mc="http://schemas.openxmlformats.org/markup-compatibility/2006" xmlns:p14="http://schemas.microsoft.com/office/powerpoint/2010/main">
    <mc:Choice Requires="p14">
      <p:transition spd="slow" p14:dur="2000" advTm="85446"/>
    </mc:Choice>
    <mc:Fallback xmlns="">
      <p:transition spd="slow" advTm="854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descr="A picture containing outdoor, kite, sky, flying&#10;&#10;Description generated with very high confidence">
            <a:extLst>
              <a:ext uri="{FF2B5EF4-FFF2-40B4-BE49-F238E27FC236}">
                <a16:creationId xmlns:a16="http://schemas.microsoft.com/office/drawing/2014/main" id="{16B30E81-24B2-45BB-8B4D-66AC14CEE20A}"/>
              </a:ext>
            </a:extLst>
          </p:cNvPr>
          <p:cNvPicPr>
            <a:picLocks noGrp="1" noChangeAspect="1"/>
          </p:cNvPicPr>
          <p:nvPr>
            <p:ph idx="1"/>
          </p:nvPr>
        </p:nvPicPr>
        <p:blipFill>
          <a:blip r:embed="rId2"/>
          <a:stretch>
            <a:fillRect/>
          </a:stretch>
        </p:blipFill>
        <p:spPr>
          <a:xfrm>
            <a:off x="-26986" y="0"/>
            <a:ext cx="12218986" cy="6859057"/>
          </a:xfrm>
          <a:prstGeom prst="rect">
            <a:avLst/>
          </a:prstGeom>
        </p:spPr>
      </p:pic>
      <p:sp>
        <p:nvSpPr>
          <p:cNvPr id="2" name="Title 1">
            <a:extLst>
              <a:ext uri="{FF2B5EF4-FFF2-40B4-BE49-F238E27FC236}">
                <a16:creationId xmlns:a16="http://schemas.microsoft.com/office/drawing/2014/main" id="{96A35909-4D8E-4C85-B308-57486BA6F6EC}"/>
              </a:ext>
            </a:extLst>
          </p:cNvPr>
          <p:cNvSpPr>
            <a:spLocks noGrp="1"/>
          </p:cNvSpPr>
          <p:nvPr>
            <p:ph type="title"/>
          </p:nvPr>
        </p:nvSpPr>
        <p:spPr>
          <a:xfrm>
            <a:off x="798257" y="544388"/>
            <a:ext cx="3600430" cy="1386011"/>
          </a:xfrm>
        </p:spPr>
        <p:txBody>
          <a:bodyPr anchor="b">
            <a:normAutofit fontScale="90000"/>
          </a:bodyPr>
          <a:lstStyle/>
          <a:p>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br>
              <a:rPr lang="en-GB" sz="6000" b="1" u="sng" dirty="0">
                <a:solidFill>
                  <a:srgbClr val="FFFFFF"/>
                </a:solidFill>
                <a:cs typeface="Calibri Light"/>
              </a:rPr>
            </a:br>
            <a:r>
              <a:rPr lang="en-GB" sz="6000" b="1" u="sng" dirty="0">
                <a:solidFill>
                  <a:srgbClr val="FFFFFF"/>
                </a:solidFill>
                <a:cs typeface="Calibri Light"/>
              </a:rPr>
              <a:t>Inspiration </a:t>
            </a:r>
          </a:p>
        </p:txBody>
      </p:sp>
      <p:pic>
        <p:nvPicPr>
          <p:cNvPr id="10" name="Picture 10" descr="A group of people posing for the camera&#10;&#10;Description generated with very high confidence">
            <a:extLst>
              <a:ext uri="{FF2B5EF4-FFF2-40B4-BE49-F238E27FC236}">
                <a16:creationId xmlns:a16="http://schemas.microsoft.com/office/drawing/2014/main" id="{A37E7078-012E-41A7-B1F1-72011BAC9FE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8431" b="24419"/>
          <a:stretch/>
        </p:blipFill>
        <p:spPr>
          <a:xfrm>
            <a:off x="8720921" y="325905"/>
            <a:ext cx="3120828" cy="1853874"/>
          </a:xfrm>
          <a:prstGeom prst="rect">
            <a:avLst/>
          </a:prstGeom>
        </p:spPr>
      </p:pic>
      <p:pic>
        <p:nvPicPr>
          <p:cNvPr id="23" name="Picture 4" descr="A picture containing sky, outdoor, grass, next&#10;&#10;Description generated with very high confidence">
            <a:extLst>
              <a:ext uri="{FF2B5EF4-FFF2-40B4-BE49-F238E27FC236}">
                <a16:creationId xmlns:a16="http://schemas.microsoft.com/office/drawing/2014/main" id="{67125E6E-E5AB-4A66-99EF-990891B5EFB4}"/>
              </a:ext>
            </a:extLst>
          </p:cNvPr>
          <p:cNvPicPr>
            <a:picLocks noChangeAspect="1"/>
          </p:cNvPicPr>
          <p:nvPr/>
        </p:nvPicPr>
        <p:blipFill>
          <a:blip r:embed="rId5"/>
          <a:stretch>
            <a:fillRect/>
          </a:stretch>
        </p:blipFill>
        <p:spPr>
          <a:xfrm>
            <a:off x="8796827" y="2503952"/>
            <a:ext cx="2996108" cy="2558499"/>
          </a:xfrm>
          <a:prstGeom prst="rect">
            <a:avLst/>
          </a:prstGeom>
        </p:spPr>
      </p:pic>
      <p:sp>
        <p:nvSpPr>
          <p:cNvPr id="29" name="Rectangle: Rounded Corners 28">
            <a:extLst>
              <a:ext uri="{FF2B5EF4-FFF2-40B4-BE49-F238E27FC236}">
                <a16:creationId xmlns:a16="http://schemas.microsoft.com/office/drawing/2014/main" id="{0802D4DD-E3FF-44E8-8869-8F30D01839F6}"/>
              </a:ext>
            </a:extLst>
          </p:cNvPr>
          <p:cNvSpPr/>
          <p:nvPr/>
        </p:nvSpPr>
        <p:spPr>
          <a:xfrm>
            <a:off x="592666" y="1464733"/>
            <a:ext cx="4013200" cy="4775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cs typeface="Calibri"/>
              </a:rPr>
              <a:t>T.V. shows and films have fantastic characters, settings, and dialogue. These can be inspiring for learners and can positively influence their imagination. You can talk about the plot, themes and characters with your child.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824" y="325905"/>
            <a:ext cx="2748776" cy="209324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946" y="2587194"/>
            <a:ext cx="2823654" cy="123859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4507" y="4056611"/>
            <a:ext cx="3314974" cy="1695798"/>
          </a:xfrm>
          <a:prstGeom prst="rect">
            <a:avLst/>
          </a:prstGeom>
        </p:spPr>
      </p:pic>
    </p:spTree>
    <p:extLst>
      <p:ext uri="{BB962C8B-B14F-4D97-AF65-F5344CB8AC3E}">
        <p14:creationId xmlns:p14="http://schemas.microsoft.com/office/powerpoint/2010/main" val="984798702"/>
      </p:ext>
    </p:extLst>
  </p:cSld>
  <p:clrMapOvr>
    <a:masterClrMapping/>
  </p:clrMapOvr>
  <mc:AlternateContent xmlns:mc="http://schemas.openxmlformats.org/markup-compatibility/2006" xmlns:p14="http://schemas.microsoft.com/office/powerpoint/2010/main">
    <mc:Choice Requires="p14">
      <p:transition spd="slow" p14:dur="2000" advTm="36237"/>
    </mc:Choice>
    <mc:Fallback xmlns="">
      <p:transition spd="slow" advTm="3623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2D2AB824-7A45-42CA-A638-63A7FFD60B41}"/>
              </a:ext>
            </a:extLst>
          </p:cNvPr>
          <p:cNvSpPr/>
          <p:nvPr/>
        </p:nvSpPr>
        <p:spPr>
          <a:xfrm>
            <a:off x="7593106" y="1523999"/>
            <a:ext cx="4516581" cy="5141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u="sng" dirty="0">
                <a:cs typeface="Calibri"/>
              </a:rPr>
              <a:t>Non-Fiction</a:t>
            </a:r>
          </a:p>
          <a:p>
            <a:pPr algn="ctr"/>
            <a:endParaRPr lang="en-GB" sz="2400" dirty="0">
              <a:cs typeface="Calibri"/>
            </a:endParaRPr>
          </a:p>
          <a:p>
            <a:pPr algn="ctr"/>
            <a:r>
              <a:rPr lang="en-GB" sz="2400" dirty="0">
                <a:cs typeface="Calibri"/>
              </a:rPr>
              <a:t>One of the best ways to prepare for RUAE is to get used to reading and discussing newspaper articles. This will be the type of article that will be in the exams. Think about the topic being explored and the way the article has been constructed. Has it been successful?</a:t>
            </a:r>
            <a:endParaRPr lang="en-GB" sz="2400" dirty="0"/>
          </a:p>
        </p:txBody>
      </p:sp>
      <p:pic>
        <p:nvPicPr>
          <p:cNvPr id="9" name="Picture 10" descr="A close up of a newspaper&#10;&#10;Description generated with high confidence">
            <a:extLst>
              <a:ext uri="{FF2B5EF4-FFF2-40B4-BE49-F238E27FC236}">
                <a16:creationId xmlns:a16="http://schemas.microsoft.com/office/drawing/2014/main" id="{57AE9732-447C-CC43-897F-25A6368F004E}"/>
              </a:ext>
            </a:extLst>
          </p:cNvPr>
          <p:cNvPicPr>
            <a:picLocks noChangeAspect="1"/>
          </p:cNvPicPr>
          <p:nvPr/>
        </p:nvPicPr>
        <p:blipFill>
          <a:blip r:embed="rId2"/>
          <a:stretch>
            <a:fillRect/>
          </a:stretch>
        </p:blipFill>
        <p:spPr>
          <a:xfrm>
            <a:off x="-2162" y="115344"/>
            <a:ext cx="7739643" cy="6421528"/>
          </a:xfrm>
          <a:prstGeom prst="rect">
            <a:avLst/>
          </a:prstGeom>
        </p:spPr>
      </p:pic>
      <p:pic>
        <p:nvPicPr>
          <p:cNvPr id="11" name="Picture 8">
            <a:extLst>
              <a:ext uri="{FF2B5EF4-FFF2-40B4-BE49-F238E27FC236}">
                <a16:creationId xmlns:a16="http://schemas.microsoft.com/office/drawing/2014/main" id="{F770833C-4470-6740-A3D1-3CFB3FCD138A}"/>
              </a:ext>
            </a:extLst>
          </p:cNvPr>
          <p:cNvPicPr>
            <a:picLocks noChangeAspect="1"/>
          </p:cNvPicPr>
          <p:nvPr/>
        </p:nvPicPr>
        <p:blipFill>
          <a:blip r:embed="rId3"/>
          <a:stretch>
            <a:fillRect/>
          </a:stretch>
        </p:blipFill>
        <p:spPr>
          <a:xfrm>
            <a:off x="7737481" y="0"/>
            <a:ext cx="3946519" cy="1523999"/>
          </a:xfrm>
          <a:prstGeom prst="rect">
            <a:avLst/>
          </a:prstGeom>
        </p:spPr>
      </p:pic>
      <p:pic>
        <p:nvPicPr>
          <p:cNvPr id="13" name="Picture 14" descr="A close up of a newspaper&#10;&#10;Description generated with high confidence">
            <a:extLst>
              <a:ext uri="{FF2B5EF4-FFF2-40B4-BE49-F238E27FC236}">
                <a16:creationId xmlns:a16="http://schemas.microsoft.com/office/drawing/2014/main" id="{53D8E058-13CA-8C45-9CB5-D488834FDBB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81962" y="4094628"/>
            <a:ext cx="2829899" cy="2184848"/>
          </a:xfrm>
          <a:prstGeom prst="rect">
            <a:avLst/>
          </a:prstGeom>
        </p:spPr>
      </p:pic>
      <p:pic>
        <p:nvPicPr>
          <p:cNvPr id="15" name="Picture 4" descr="A close up of a sign&#10;&#10;Description generated with high confidence">
            <a:extLst>
              <a:ext uri="{FF2B5EF4-FFF2-40B4-BE49-F238E27FC236}">
                <a16:creationId xmlns:a16="http://schemas.microsoft.com/office/drawing/2014/main" id="{9DA6773D-7E01-0842-B949-39C46A12D3D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50567" y="4146643"/>
            <a:ext cx="3296019" cy="2132833"/>
          </a:xfrm>
          <a:prstGeom prst="rect">
            <a:avLst/>
          </a:prstGeom>
        </p:spPr>
      </p:pic>
    </p:spTree>
    <p:extLst>
      <p:ext uri="{BB962C8B-B14F-4D97-AF65-F5344CB8AC3E}">
        <p14:creationId xmlns:p14="http://schemas.microsoft.com/office/powerpoint/2010/main" val="2381708221"/>
      </p:ext>
    </p:extLst>
  </p:cSld>
  <p:clrMapOvr>
    <a:masterClrMapping/>
  </p:clrMapOvr>
  <mc:AlternateContent xmlns:mc="http://schemas.openxmlformats.org/markup-compatibility/2006" xmlns:p14="http://schemas.microsoft.com/office/powerpoint/2010/main">
    <mc:Choice Requires="p14">
      <p:transition spd="slow" p14:dur="2000" advTm="53459"/>
    </mc:Choice>
    <mc:Fallback xmlns="">
      <p:transition spd="slow" advTm="5345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A482-A487-444D-8CA8-67719795B349}"/>
              </a:ext>
            </a:extLst>
          </p:cNvPr>
          <p:cNvSpPr>
            <a:spLocks noGrp="1"/>
          </p:cNvSpPr>
          <p:nvPr>
            <p:ph type="title"/>
          </p:nvPr>
        </p:nvSpPr>
        <p:spPr/>
        <p:txBody>
          <a:bodyPr/>
          <a:lstStyle/>
          <a:p>
            <a:r>
              <a:rPr lang="en-US" dirty="0"/>
              <a:t>Take an interest</a:t>
            </a:r>
          </a:p>
        </p:txBody>
      </p:sp>
      <p:pic>
        <p:nvPicPr>
          <p:cNvPr id="4" name="Content Placeholder 3">
            <a:extLst>
              <a:ext uri="{FF2B5EF4-FFF2-40B4-BE49-F238E27FC236}">
                <a16:creationId xmlns:a16="http://schemas.microsoft.com/office/drawing/2014/main" id="{F6FC375E-9544-D947-BC87-648B753A0CA3}"/>
              </a:ext>
            </a:extLst>
          </p:cNvPr>
          <p:cNvPicPr>
            <a:picLocks noGrp="1" noChangeAspect="1"/>
          </p:cNvPicPr>
          <p:nvPr>
            <p:ph idx="1"/>
          </p:nvPr>
        </p:nvPicPr>
        <p:blipFill>
          <a:blip r:embed="rId2"/>
          <a:stretch>
            <a:fillRect/>
          </a:stretch>
        </p:blipFill>
        <p:spPr>
          <a:xfrm>
            <a:off x="812800" y="1728583"/>
            <a:ext cx="10269883" cy="3469949"/>
          </a:xfrm>
          <a:prstGeom prst="rect">
            <a:avLst/>
          </a:prstGeom>
        </p:spPr>
      </p:pic>
    </p:spTree>
    <p:extLst>
      <p:ext uri="{BB962C8B-B14F-4D97-AF65-F5344CB8AC3E}">
        <p14:creationId xmlns:p14="http://schemas.microsoft.com/office/powerpoint/2010/main" val="1732253800"/>
      </p:ext>
    </p:extLst>
  </p:cSld>
  <p:clrMapOvr>
    <a:masterClrMapping/>
  </p:clrMapOvr>
  <mc:AlternateContent xmlns:mc="http://schemas.openxmlformats.org/markup-compatibility/2006" xmlns:p14="http://schemas.microsoft.com/office/powerpoint/2010/main">
    <mc:Choice Requires="p14">
      <p:transition spd="slow" p14:dur="2000" advTm="41300"/>
    </mc:Choice>
    <mc:Fallback xmlns="">
      <p:transition spd="slow" advTm="413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Twitter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3385" y="187890"/>
            <a:ext cx="7249298" cy="5187386"/>
          </a:xfrm>
          <a:prstGeom prst="rect">
            <a:avLst/>
          </a:prstGeom>
          <a:noFill/>
          <a:ln>
            <a:noFill/>
          </a:ln>
        </p:spPr>
      </p:pic>
    </p:spTree>
    <p:extLst>
      <p:ext uri="{BB962C8B-B14F-4D97-AF65-F5344CB8AC3E}">
        <p14:creationId xmlns:p14="http://schemas.microsoft.com/office/powerpoint/2010/main" val="1203116756"/>
      </p:ext>
    </p:extLst>
  </p:cSld>
  <p:clrMapOvr>
    <a:masterClrMapping/>
  </p:clrMapOvr>
  <mc:AlternateContent xmlns:mc="http://schemas.openxmlformats.org/markup-compatibility/2006" xmlns:p14="http://schemas.microsoft.com/office/powerpoint/2010/main">
    <mc:Choice Requires="p14">
      <p:transition spd="slow" p14:dur="2000" advTm="18979"/>
    </mc:Choice>
    <mc:Fallback xmlns="">
      <p:transition spd="slow" advTm="1897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A886-4762-4824-9C01-FCFF8C22584E}"/>
              </a:ext>
            </a:extLst>
          </p:cNvPr>
          <p:cNvSpPr>
            <a:spLocks noGrp="1"/>
          </p:cNvSpPr>
          <p:nvPr>
            <p:ph type="title"/>
          </p:nvPr>
        </p:nvSpPr>
        <p:spPr>
          <a:xfrm>
            <a:off x="806571" y="253665"/>
            <a:ext cx="10396882" cy="1151965"/>
          </a:xfrm>
        </p:spPr>
        <p:txBody>
          <a:bodyPr/>
          <a:lstStyle/>
          <a:p>
            <a:r>
              <a:rPr lang="en-GB" dirty="0"/>
              <a:t>TEAMS</a:t>
            </a:r>
          </a:p>
        </p:txBody>
      </p:sp>
      <p:pic>
        <p:nvPicPr>
          <p:cNvPr id="4" name="Content Placeholder 3">
            <a:extLst>
              <a:ext uri="{FF2B5EF4-FFF2-40B4-BE49-F238E27FC236}">
                <a16:creationId xmlns:a16="http://schemas.microsoft.com/office/drawing/2014/main" id="{9D12ECE4-392A-4932-87B3-242ACFEE54DD}"/>
              </a:ext>
            </a:extLst>
          </p:cNvPr>
          <p:cNvPicPr>
            <a:picLocks noGrp="1" noChangeAspect="1"/>
          </p:cNvPicPr>
          <p:nvPr>
            <p:ph idx="1"/>
          </p:nvPr>
        </p:nvPicPr>
        <p:blipFill>
          <a:blip r:embed="rId2"/>
          <a:stretch>
            <a:fillRect/>
          </a:stretch>
        </p:blipFill>
        <p:spPr>
          <a:xfrm>
            <a:off x="612475" y="1639020"/>
            <a:ext cx="9929003" cy="3736256"/>
          </a:xfrm>
          <a:prstGeom prst="rect">
            <a:avLst/>
          </a:prstGeom>
        </p:spPr>
      </p:pic>
      <p:pic>
        <p:nvPicPr>
          <p:cNvPr id="6" name="Picture 5">
            <a:extLst>
              <a:ext uri="{FF2B5EF4-FFF2-40B4-BE49-F238E27FC236}">
                <a16:creationId xmlns:a16="http://schemas.microsoft.com/office/drawing/2014/main" id="{C6918913-C8F7-45BA-9341-4FCA162D8625}"/>
              </a:ext>
            </a:extLst>
          </p:cNvPr>
          <p:cNvPicPr>
            <a:picLocks noChangeAspect="1"/>
          </p:cNvPicPr>
          <p:nvPr/>
        </p:nvPicPr>
        <p:blipFill>
          <a:blip r:embed="rId3"/>
          <a:stretch>
            <a:fillRect/>
          </a:stretch>
        </p:blipFill>
        <p:spPr>
          <a:xfrm>
            <a:off x="3283306" y="364169"/>
            <a:ext cx="1814905" cy="930955"/>
          </a:xfrm>
          <a:prstGeom prst="rect">
            <a:avLst/>
          </a:prstGeom>
        </p:spPr>
      </p:pic>
    </p:spTree>
    <p:extLst>
      <p:ext uri="{BB962C8B-B14F-4D97-AF65-F5344CB8AC3E}">
        <p14:creationId xmlns:p14="http://schemas.microsoft.com/office/powerpoint/2010/main" val="3262697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D515-BEF5-5742-8D8D-018950FA1DF6}"/>
              </a:ext>
            </a:extLst>
          </p:cNvPr>
          <p:cNvSpPr>
            <a:spLocks noGrp="1"/>
          </p:cNvSpPr>
          <p:nvPr>
            <p:ph type="title"/>
          </p:nvPr>
        </p:nvSpPr>
        <p:spPr/>
        <p:txBody>
          <a:bodyPr/>
          <a:lstStyle/>
          <a:p>
            <a:r>
              <a:rPr lang="en-US" dirty="0"/>
              <a:t>Faculty Help and resources</a:t>
            </a:r>
          </a:p>
        </p:txBody>
      </p:sp>
      <p:sp>
        <p:nvSpPr>
          <p:cNvPr id="3" name="Content Placeholder 2">
            <a:extLst>
              <a:ext uri="{FF2B5EF4-FFF2-40B4-BE49-F238E27FC236}">
                <a16:creationId xmlns:a16="http://schemas.microsoft.com/office/drawing/2014/main" id="{8C728B0F-66D7-E944-B0FD-9A04141D8A2E}"/>
              </a:ext>
            </a:extLst>
          </p:cNvPr>
          <p:cNvSpPr>
            <a:spLocks noGrp="1"/>
          </p:cNvSpPr>
          <p:nvPr>
            <p:ph sz="quarter" idx="13"/>
          </p:nvPr>
        </p:nvSpPr>
        <p:spPr>
          <a:xfrm>
            <a:off x="687976" y="2464299"/>
            <a:ext cx="10394707" cy="3536820"/>
          </a:xfrm>
        </p:spPr>
        <p:txBody>
          <a:bodyPr>
            <a:normAutofit fontScale="92500" lnSpcReduction="10000"/>
          </a:bodyPr>
          <a:lstStyle/>
          <a:p>
            <a:r>
              <a:rPr lang="en-US" sz="3800" dirty="0"/>
              <a:t>Open door policy within the faculty</a:t>
            </a:r>
          </a:p>
          <a:p>
            <a:r>
              <a:rPr lang="en-US" sz="3800" dirty="0"/>
              <a:t>After school revision sessions / Study Support Wednesday Afternoon/Study Camp/Easter School</a:t>
            </a:r>
          </a:p>
          <a:p>
            <a:r>
              <a:rPr lang="en-US" sz="3800" dirty="0"/>
              <a:t>Twitter </a:t>
            </a:r>
            <a:r>
              <a:rPr lang="en-US" sz="3800" dirty="0">
                <a:solidFill>
                  <a:srgbClr val="00B0F0"/>
                </a:solidFill>
              </a:rPr>
              <a:t>@</a:t>
            </a:r>
            <a:r>
              <a:rPr lang="en-US" sz="3800" dirty="0" err="1">
                <a:solidFill>
                  <a:srgbClr val="00B0F0"/>
                </a:solidFill>
              </a:rPr>
              <a:t>BraesENG_Media</a:t>
            </a:r>
            <a:r>
              <a:rPr lang="en-US" sz="3800" dirty="0">
                <a:solidFill>
                  <a:srgbClr val="00B0F0"/>
                </a:solidFill>
              </a:rPr>
              <a:t>  </a:t>
            </a:r>
          </a:p>
          <a:p>
            <a:r>
              <a:rPr lang="en-US" sz="3800" dirty="0">
                <a:solidFill>
                  <a:srgbClr val="002060"/>
                </a:solidFill>
                <a:hlinkClick r:id="rId2"/>
              </a:rPr>
              <a:t>Mark.rooney@education.falkirk.sch.uk</a:t>
            </a:r>
            <a:r>
              <a:rPr lang="en-US" sz="3800" dirty="0">
                <a:solidFill>
                  <a:srgbClr val="002060"/>
                </a:solidFill>
              </a:rPr>
              <a:t>  </a:t>
            </a:r>
          </a:p>
          <a:p>
            <a:pPr marL="0" indent="0">
              <a:buNone/>
            </a:pPr>
            <a:endParaRPr lang="en-US" sz="3200" dirty="0"/>
          </a:p>
          <a:p>
            <a:endParaRPr lang="en-US" sz="3600" dirty="0"/>
          </a:p>
        </p:txBody>
      </p:sp>
    </p:spTree>
    <p:extLst>
      <p:ext uri="{BB962C8B-B14F-4D97-AF65-F5344CB8AC3E}">
        <p14:creationId xmlns:p14="http://schemas.microsoft.com/office/powerpoint/2010/main" val="1307473363"/>
      </p:ext>
    </p:extLst>
  </p:cSld>
  <p:clrMapOvr>
    <a:masterClrMapping/>
  </p:clrMapOvr>
  <mc:AlternateContent xmlns:mc="http://schemas.openxmlformats.org/markup-compatibility/2006" xmlns:p14="http://schemas.microsoft.com/office/powerpoint/2010/main">
    <mc:Choice Requires="p14">
      <p:transition spd="slow" p14:dur="2000" advTm="56514"/>
    </mc:Choice>
    <mc:Fallback xmlns="">
      <p:transition spd="slow" advTm="5651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pic>
        <p:nvPicPr>
          <p:cNvPr id="4" name="Picture 3"/>
          <p:cNvPicPr>
            <a:picLocks noChangeAspect="1"/>
          </p:cNvPicPr>
          <p:nvPr/>
        </p:nvPicPr>
        <p:blipFill>
          <a:blip r:embed="rId2"/>
          <a:stretch>
            <a:fillRect/>
          </a:stretch>
        </p:blipFill>
        <p:spPr>
          <a:xfrm>
            <a:off x="0" y="-1"/>
            <a:ext cx="11979479" cy="5612235"/>
          </a:xfrm>
          <a:prstGeom prst="rect">
            <a:avLst/>
          </a:prstGeom>
        </p:spPr>
      </p:pic>
    </p:spTree>
    <p:extLst>
      <p:ext uri="{BB962C8B-B14F-4D97-AF65-F5344CB8AC3E}">
        <p14:creationId xmlns:p14="http://schemas.microsoft.com/office/powerpoint/2010/main" val="87992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38" y="469825"/>
            <a:ext cx="10396882" cy="1151965"/>
          </a:xfrm>
        </p:spPr>
        <p:txBody>
          <a:bodyPr/>
          <a:lstStyle/>
          <a:p>
            <a:r>
              <a:rPr lang="en-GB" dirty="0"/>
              <a:t>Higher Results 23/24</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374611007"/>
              </p:ext>
            </p:extLst>
          </p:nvPr>
        </p:nvGraphicFramePr>
        <p:xfrm>
          <a:off x="192505" y="1957070"/>
          <a:ext cx="9488389" cy="2249170"/>
        </p:xfrm>
        <a:graphic>
          <a:graphicData uri="http://schemas.openxmlformats.org/drawingml/2006/table">
            <a:tbl>
              <a:tblPr firstRow="1" bandRow="1">
                <a:tableStyleId>{5C22544A-7EE6-4342-B048-85BDC9FD1C3A}</a:tableStyleId>
              </a:tblPr>
              <a:tblGrid>
                <a:gridCol w="1947381">
                  <a:extLst>
                    <a:ext uri="{9D8B030D-6E8A-4147-A177-3AD203B41FA5}">
                      <a16:colId xmlns:a16="http://schemas.microsoft.com/office/drawing/2014/main" val="1396896618"/>
                    </a:ext>
                  </a:extLst>
                </a:gridCol>
                <a:gridCol w="1876401">
                  <a:extLst>
                    <a:ext uri="{9D8B030D-6E8A-4147-A177-3AD203B41FA5}">
                      <a16:colId xmlns:a16="http://schemas.microsoft.com/office/drawing/2014/main" val="3416312461"/>
                    </a:ext>
                  </a:extLst>
                </a:gridCol>
                <a:gridCol w="1869251">
                  <a:extLst>
                    <a:ext uri="{9D8B030D-6E8A-4147-A177-3AD203B41FA5}">
                      <a16:colId xmlns:a16="http://schemas.microsoft.com/office/drawing/2014/main" val="2057610915"/>
                    </a:ext>
                  </a:extLst>
                </a:gridCol>
                <a:gridCol w="1897678">
                  <a:extLst>
                    <a:ext uri="{9D8B030D-6E8A-4147-A177-3AD203B41FA5}">
                      <a16:colId xmlns:a16="http://schemas.microsoft.com/office/drawing/2014/main" val="3064950959"/>
                    </a:ext>
                  </a:extLst>
                </a:gridCol>
                <a:gridCol w="1897678">
                  <a:extLst>
                    <a:ext uri="{9D8B030D-6E8A-4147-A177-3AD203B41FA5}">
                      <a16:colId xmlns:a16="http://schemas.microsoft.com/office/drawing/2014/main" val="693241705"/>
                    </a:ext>
                  </a:extLst>
                </a:gridCol>
              </a:tblGrid>
              <a:tr h="854684">
                <a:tc>
                  <a:txBody>
                    <a:bodyPr/>
                    <a:lstStyle/>
                    <a:p>
                      <a:r>
                        <a:rPr lang="en-GB" sz="3200" dirty="0"/>
                        <a:t>Result</a:t>
                      </a:r>
                    </a:p>
                  </a:txBody>
                  <a:tcPr/>
                </a:tc>
                <a:tc>
                  <a:txBody>
                    <a:bodyPr/>
                    <a:lstStyle/>
                    <a:p>
                      <a:r>
                        <a:rPr lang="en-GB" sz="3200" dirty="0"/>
                        <a:t>A</a:t>
                      </a:r>
                    </a:p>
                  </a:txBody>
                  <a:tcPr/>
                </a:tc>
                <a:tc>
                  <a:txBody>
                    <a:bodyPr/>
                    <a:lstStyle/>
                    <a:p>
                      <a:r>
                        <a:rPr lang="en-GB" sz="3200" dirty="0"/>
                        <a:t>B</a:t>
                      </a:r>
                    </a:p>
                  </a:txBody>
                  <a:tcPr/>
                </a:tc>
                <a:tc>
                  <a:txBody>
                    <a:bodyPr/>
                    <a:lstStyle/>
                    <a:p>
                      <a:r>
                        <a:rPr lang="en-GB" sz="3200" dirty="0"/>
                        <a:t>C</a:t>
                      </a:r>
                    </a:p>
                  </a:txBody>
                  <a:tcPr/>
                </a:tc>
                <a:tc>
                  <a:txBody>
                    <a:bodyPr/>
                    <a:lstStyle/>
                    <a:p>
                      <a:r>
                        <a:rPr lang="en-GB" sz="3200" dirty="0"/>
                        <a:t>D</a:t>
                      </a:r>
                    </a:p>
                  </a:txBody>
                  <a:tcPr/>
                </a:tc>
                <a:extLst>
                  <a:ext uri="{0D108BD9-81ED-4DB2-BD59-A6C34878D82A}">
                    <a16:rowId xmlns:a16="http://schemas.microsoft.com/office/drawing/2014/main" val="2272904262"/>
                  </a:ext>
                </a:extLst>
              </a:tr>
              <a:tr h="1394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t> </a:t>
                      </a:r>
                      <a:r>
                        <a:rPr lang="en-GB" sz="2800" dirty="0">
                          <a:solidFill>
                            <a:srgbClr val="FF0000"/>
                          </a:solidFill>
                        </a:rPr>
                        <a:t>(116 pupils)</a:t>
                      </a:r>
                    </a:p>
                    <a:p>
                      <a:r>
                        <a:rPr lang="en-GB" sz="2800" dirty="0">
                          <a:solidFill>
                            <a:srgbClr val="0070C0"/>
                          </a:solidFill>
                        </a:rPr>
                        <a:t>Percentage</a:t>
                      </a:r>
                      <a:endParaRPr lang="en-GB" sz="2800" dirty="0">
                        <a:solidFill>
                          <a:srgbClr val="FF0000"/>
                        </a:solidFill>
                      </a:endParaRPr>
                    </a:p>
                  </a:txBody>
                  <a:tcPr/>
                </a:tc>
                <a:tc>
                  <a:txBody>
                    <a:bodyPr/>
                    <a:lstStyle/>
                    <a:p>
                      <a:r>
                        <a:rPr lang="en-GB" sz="3200" dirty="0"/>
                        <a:t> </a:t>
                      </a:r>
                      <a:r>
                        <a:rPr lang="en-GB" sz="3200" dirty="0">
                          <a:solidFill>
                            <a:srgbClr val="FF0000"/>
                          </a:solidFill>
                        </a:rPr>
                        <a:t>46</a:t>
                      </a:r>
                      <a:r>
                        <a:rPr lang="en-GB" sz="3200" dirty="0">
                          <a:solidFill>
                            <a:schemeClr val="tx1"/>
                          </a:solidFill>
                        </a:rPr>
                        <a:t> </a:t>
                      </a:r>
                      <a:r>
                        <a:rPr lang="en-GB" sz="3200" dirty="0">
                          <a:solidFill>
                            <a:srgbClr val="0070C0"/>
                          </a:solidFill>
                        </a:rPr>
                        <a:t>(40%)</a:t>
                      </a:r>
                    </a:p>
                  </a:txBody>
                  <a:tcPr/>
                </a:tc>
                <a:tc>
                  <a:txBody>
                    <a:bodyPr/>
                    <a:lstStyle/>
                    <a:p>
                      <a:r>
                        <a:rPr lang="en-GB" sz="3200" dirty="0"/>
                        <a:t> </a:t>
                      </a:r>
                      <a:r>
                        <a:rPr lang="en-GB" sz="3200" dirty="0">
                          <a:solidFill>
                            <a:srgbClr val="FF0000"/>
                          </a:solidFill>
                        </a:rPr>
                        <a:t>29</a:t>
                      </a:r>
                      <a:r>
                        <a:rPr lang="en-GB" sz="3200" dirty="0">
                          <a:solidFill>
                            <a:schemeClr val="tx1"/>
                          </a:solidFill>
                        </a:rPr>
                        <a:t> </a:t>
                      </a:r>
                      <a:r>
                        <a:rPr lang="en-GB" sz="3200" dirty="0">
                          <a:solidFill>
                            <a:srgbClr val="0070C0"/>
                          </a:solidFill>
                        </a:rPr>
                        <a:t>(25%)</a:t>
                      </a:r>
                      <a:endParaRPr lang="en-GB" sz="3200" dirty="0">
                        <a:solidFill>
                          <a:schemeClr val="tx1"/>
                        </a:solidFill>
                      </a:endParaRPr>
                    </a:p>
                  </a:txBody>
                  <a:tcPr/>
                </a:tc>
                <a:tc>
                  <a:txBody>
                    <a:bodyPr/>
                    <a:lstStyle/>
                    <a:p>
                      <a:r>
                        <a:rPr lang="en-GB" sz="3200" dirty="0">
                          <a:solidFill>
                            <a:srgbClr val="FF0000"/>
                          </a:solidFill>
                        </a:rPr>
                        <a:t>26</a:t>
                      </a:r>
                      <a:r>
                        <a:rPr lang="en-GB" sz="3200" dirty="0">
                          <a:solidFill>
                            <a:schemeClr val="tx1"/>
                          </a:solidFill>
                        </a:rPr>
                        <a:t> </a:t>
                      </a:r>
                      <a:r>
                        <a:rPr lang="en-GB" sz="3200" dirty="0">
                          <a:solidFill>
                            <a:srgbClr val="0070C0"/>
                          </a:solidFill>
                        </a:rPr>
                        <a:t>(22%)</a:t>
                      </a:r>
                      <a:endParaRPr lang="en-GB" sz="3200" dirty="0">
                        <a:solidFill>
                          <a:schemeClr val="tx1"/>
                        </a:solidFill>
                      </a:endParaRPr>
                    </a:p>
                  </a:txBody>
                  <a:tcPr/>
                </a:tc>
                <a:tc>
                  <a:txBody>
                    <a:bodyPr/>
                    <a:lstStyle/>
                    <a:p>
                      <a:r>
                        <a:rPr lang="en-GB" sz="3200" dirty="0"/>
                        <a:t> </a:t>
                      </a:r>
                      <a:r>
                        <a:rPr lang="en-GB" sz="3200" dirty="0">
                          <a:solidFill>
                            <a:srgbClr val="FF0000"/>
                          </a:solidFill>
                        </a:rPr>
                        <a:t>12</a:t>
                      </a:r>
                      <a:r>
                        <a:rPr lang="en-GB" sz="3200" dirty="0"/>
                        <a:t> </a:t>
                      </a:r>
                      <a:r>
                        <a:rPr lang="en-GB" sz="3200" dirty="0">
                          <a:solidFill>
                            <a:srgbClr val="0070C0"/>
                          </a:solidFill>
                        </a:rPr>
                        <a:t>(10%)</a:t>
                      </a:r>
                    </a:p>
                  </a:txBody>
                  <a:tcPr/>
                </a:tc>
                <a:extLst>
                  <a:ext uri="{0D108BD9-81ED-4DB2-BD59-A6C34878D82A}">
                    <a16:rowId xmlns:a16="http://schemas.microsoft.com/office/drawing/2014/main" val="81569159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16472455"/>
              </p:ext>
            </p:extLst>
          </p:nvPr>
        </p:nvGraphicFramePr>
        <p:xfrm>
          <a:off x="9680894" y="1957069"/>
          <a:ext cx="1744912" cy="2249171"/>
        </p:xfrm>
        <a:graphic>
          <a:graphicData uri="http://schemas.openxmlformats.org/drawingml/2006/table">
            <a:tbl>
              <a:tblPr firstRow="1" bandRow="1">
                <a:tableStyleId>{5C22544A-7EE6-4342-B048-85BDC9FD1C3A}</a:tableStyleId>
              </a:tblPr>
              <a:tblGrid>
                <a:gridCol w="1744912">
                  <a:extLst>
                    <a:ext uri="{9D8B030D-6E8A-4147-A177-3AD203B41FA5}">
                      <a16:colId xmlns:a16="http://schemas.microsoft.com/office/drawing/2014/main" val="20000"/>
                    </a:ext>
                  </a:extLst>
                </a:gridCol>
              </a:tblGrid>
              <a:tr h="863924">
                <a:tc>
                  <a:txBody>
                    <a:bodyPr/>
                    <a:lstStyle/>
                    <a:p>
                      <a:r>
                        <a:rPr lang="en-GB" sz="3200" dirty="0"/>
                        <a:t>NA</a:t>
                      </a:r>
                    </a:p>
                  </a:txBody>
                  <a:tcPr/>
                </a:tc>
                <a:extLst>
                  <a:ext uri="{0D108BD9-81ED-4DB2-BD59-A6C34878D82A}">
                    <a16:rowId xmlns:a16="http://schemas.microsoft.com/office/drawing/2014/main" val="10000"/>
                  </a:ext>
                </a:extLst>
              </a:tr>
              <a:tr h="1385247">
                <a:tc>
                  <a:txBody>
                    <a:bodyPr/>
                    <a:lstStyle/>
                    <a:p>
                      <a:r>
                        <a:rPr lang="en-GB" sz="3200" dirty="0">
                          <a:solidFill>
                            <a:srgbClr val="FF0000"/>
                          </a:solidFill>
                        </a:rPr>
                        <a:t>3 </a:t>
                      </a:r>
                      <a:r>
                        <a:rPr lang="en-GB" sz="3200" dirty="0">
                          <a:solidFill>
                            <a:srgbClr val="0070C0"/>
                          </a:solidFill>
                        </a:rPr>
                        <a:t>(3%)</a:t>
                      </a:r>
                      <a:endParaRPr lang="en-GB" sz="3200"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158066" y="4206240"/>
            <a:ext cx="10880368" cy="1508105"/>
          </a:xfrm>
          <a:prstGeom prst="rect">
            <a:avLst/>
          </a:prstGeom>
          <a:noFill/>
        </p:spPr>
        <p:txBody>
          <a:bodyPr wrap="square" rtlCol="0">
            <a:spAutoFit/>
          </a:bodyPr>
          <a:lstStyle/>
          <a:p>
            <a:r>
              <a:rPr lang="en-GB" sz="2300" dirty="0"/>
              <a:t>*This means that there was an 87% pass rate for Higher with 65% of our pupils achieving an A or B grade* National average for an A-C grade across Scotland is 74.6%</a:t>
            </a:r>
          </a:p>
          <a:p>
            <a:endParaRPr lang="en-GB" sz="2300" dirty="0"/>
          </a:p>
          <a:p>
            <a:r>
              <a:rPr lang="en-GB" sz="2300" dirty="0"/>
              <a:t>23 Pupils achieved an SCQF Level 6 National Certificate in Communication and Literature</a:t>
            </a:r>
          </a:p>
        </p:txBody>
      </p:sp>
    </p:spTree>
    <p:extLst>
      <p:ext uri="{BB962C8B-B14F-4D97-AF65-F5344CB8AC3E}">
        <p14:creationId xmlns:p14="http://schemas.microsoft.com/office/powerpoint/2010/main" val="1120028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5 Results 23/24</a:t>
            </a:r>
          </a:p>
        </p:txBody>
      </p:sp>
      <p:graphicFrame>
        <p:nvGraphicFramePr>
          <p:cNvPr id="4" name="Content Placeholder 5"/>
          <p:cNvGraphicFramePr>
            <a:graphicFrameLocks noGrp="1"/>
          </p:cNvGraphicFramePr>
          <p:nvPr>
            <p:ph sz="quarter" idx="13"/>
            <p:extLst>
              <p:ext uri="{D42A27DB-BD31-4B8C-83A1-F6EECF244321}">
                <p14:modId xmlns:p14="http://schemas.microsoft.com/office/powerpoint/2010/main" val="2788768575"/>
              </p:ext>
            </p:extLst>
          </p:nvPr>
        </p:nvGraphicFramePr>
        <p:xfrm>
          <a:off x="167782" y="2063750"/>
          <a:ext cx="9358605" cy="2249170"/>
        </p:xfrm>
        <a:graphic>
          <a:graphicData uri="http://schemas.openxmlformats.org/drawingml/2006/table">
            <a:tbl>
              <a:tblPr firstRow="1" bandRow="1">
                <a:tableStyleId>{5C22544A-7EE6-4342-B048-85BDC9FD1C3A}</a:tableStyleId>
              </a:tblPr>
              <a:tblGrid>
                <a:gridCol w="2030134">
                  <a:extLst>
                    <a:ext uri="{9D8B030D-6E8A-4147-A177-3AD203B41FA5}">
                      <a16:colId xmlns:a16="http://schemas.microsoft.com/office/drawing/2014/main" val="1396896618"/>
                    </a:ext>
                  </a:extLst>
                </a:gridCol>
                <a:gridCol w="1713308">
                  <a:extLst>
                    <a:ext uri="{9D8B030D-6E8A-4147-A177-3AD203B41FA5}">
                      <a16:colId xmlns:a16="http://schemas.microsoft.com/office/drawing/2014/main" val="3416312461"/>
                    </a:ext>
                  </a:extLst>
                </a:gridCol>
                <a:gridCol w="1871721">
                  <a:extLst>
                    <a:ext uri="{9D8B030D-6E8A-4147-A177-3AD203B41FA5}">
                      <a16:colId xmlns:a16="http://schemas.microsoft.com/office/drawing/2014/main" val="2057610915"/>
                    </a:ext>
                  </a:extLst>
                </a:gridCol>
                <a:gridCol w="1871721">
                  <a:extLst>
                    <a:ext uri="{9D8B030D-6E8A-4147-A177-3AD203B41FA5}">
                      <a16:colId xmlns:a16="http://schemas.microsoft.com/office/drawing/2014/main" val="3064950959"/>
                    </a:ext>
                  </a:extLst>
                </a:gridCol>
                <a:gridCol w="1871721">
                  <a:extLst>
                    <a:ext uri="{9D8B030D-6E8A-4147-A177-3AD203B41FA5}">
                      <a16:colId xmlns:a16="http://schemas.microsoft.com/office/drawing/2014/main" val="693241705"/>
                    </a:ext>
                  </a:extLst>
                </a:gridCol>
              </a:tblGrid>
              <a:tr h="854684">
                <a:tc>
                  <a:txBody>
                    <a:bodyPr/>
                    <a:lstStyle/>
                    <a:p>
                      <a:r>
                        <a:rPr lang="en-GB" sz="3200" dirty="0"/>
                        <a:t>Result</a:t>
                      </a:r>
                    </a:p>
                  </a:txBody>
                  <a:tcPr/>
                </a:tc>
                <a:tc>
                  <a:txBody>
                    <a:bodyPr/>
                    <a:lstStyle/>
                    <a:p>
                      <a:r>
                        <a:rPr lang="en-GB" sz="3200" dirty="0"/>
                        <a:t>A</a:t>
                      </a:r>
                    </a:p>
                  </a:txBody>
                  <a:tcPr/>
                </a:tc>
                <a:tc>
                  <a:txBody>
                    <a:bodyPr/>
                    <a:lstStyle/>
                    <a:p>
                      <a:r>
                        <a:rPr lang="en-GB" sz="3200" dirty="0"/>
                        <a:t>B</a:t>
                      </a:r>
                    </a:p>
                  </a:txBody>
                  <a:tcPr/>
                </a:tc>
                <a:tc>
                  <a:txBody>
                    <a:bodyPr/>
                    <a:lstStyle/>
                    <a:p>
                      <a:r>
                        <a:rPr lang="en-GB" sz="3200" dirty="0"/>
                        <a:t>C</a:t>
                      </a:r>
                    </a:p>
                  </a:txBody>
                  <a:tcPr/>
                </a:tc>
                <a:tc>
                  <a:txBody>
                    <a:bodyPr/>
                    <a:lstStyle/>
                    <a:p>
                      <a:r>
                        <a:rPr lang="en-GB" sz="3200" dirty="0"/>
                        <a:t>D</a:t>
                      </a:r>
                    </a:p>
                  </a:txBody>
                  <a:tcPr/>
                </a:tc>
                <a:extLst>
                  <a:ext uri="{0D108BD9-81ED-4DB2-BD59-A6C34878D82A}">
                    <a16:rowId xmlns:a16="http://schemas.microsoft.com/office/drawing/2014/main" val="2272904262"/>
                  </a:ext>
                </a:extLst>
              </a:tr>
              <a:tr h="1394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0000"/>
                          </a:solidFill>
                        </a:rPr>
                        <a:t> (156 pupils)</a:t>
                      </a:r>
                    </a:p>
                    <a:p>
                      <a:r>
                        <a:rPr lang="en-GB" sz="2800" dirty="0">
                          <a:solidFill>
                            <a:srgbClr val="0070C0"/>
                          </a:solidFill>
                        </a:rPr>
                        <a:t>Percentage</a:t>
                      </a:r>
                      <a:endParaRPr lang="en-GB" sz="2800" dirty="0"/>
                    </a:p>
                  </a:txBody>
                  <a:tcPr/>
                </a:tc>
                <a:tc>
                  <a:txBody>
                    <a:bodyPr/>
                    <a:lstStyle/>
                    <a:p>
                      <a:r>
                        <a:rPr lang="en-GB" sz="3200" dirty="0">
                          <a:solidFill>
                            <a:srgbClr val="FF0000"/>
                          </a:solidFill>
                        </a:rPr>
                        <a:t> </a:t>
                      </a:r>
                      <a:r>
                        <a:rPr lang="en-GB" sz="3000" dirty="0">
                          <a:solidFill>
                            <a:srgbClr val="FF0000"/>
                          </a:solidFill>
                        </a:rPr>
                        <a:t>63 </a:t>
                      </a:r>
                      <a:r>
                        <a:rPr lang="en-GB" sz="3000" dirty="0">
                          <a:solidFill>
                            <a:srgbClr val="0070C0"/>
                          </a:solidFill>
                        </a:rPr>
                        <a:t>(40%)</a:t>
                      </a:r>
                    </a:p>
                  </a:txBody>
                  <a:tcPr/>
                </a:tc>
                <a:tc>
                  <a:txBody>
                    <a:bodyPr/>
                    <a:lstStyle/>
                    <a:p>
                      <a:r>
                        <a:rPr lang="en-GB" sz="3200" baseline="0" dirty="0"/>
                        <a:t> </a:t>
                      </a:r>
                      <a:r>
                        <a:rPr lang="en-GB" sz="3200" baseline="0" dirty="0">
                          <a:solidFill>
                            <a:srgbClr val="FF0000"/>
                          </a:solidFill>
                        </a:rPr>
                        <a:t>42</a:t>
                      </a:r>
                      <a:r>
                        <a:rPr lang="en-GB" sz="3200" baseline="0" dirty="0"/>
                        <a:t> </a:t>
                      </a:r>
                      <a:r>
                        <a:rPr lang="en-GB" sz="3200" dirty="0">
                          <a:solidFill>
                            <a:srgbClr val="0070C0"/>
                          </a:solidFill>
                        </a:rPr>
                        <a:t>(28%)</a:t>
                      </a:r>
                    </a:p>
                  </a:txBody>
                  <a:tcPr/>
                </a:tc>
                <a:tc>
                  <a:txBody>
                    <a:bodyPr/>
                    <a:lstStyle/>
                    <a:p>
                      <a:r>
                        <a:rPr lang="en-GB" sz="3200" dirty="0"/>
                        <a:t> </a:t>
                      </a:r>
                      <a:r>
                        <a:rPr lang="en-GB" sz="3200" dirty="0">
                          <a:solidFill>
                            <a:srgbClr val="FF0000"/>
                          </a:solidFill>
                        </a:rPr>
                        <a:t>24 </a:t>
                      </a:r>
                      <a:r>
                        <a:rPr lang="en-GB" sz="3200" dirty="0">
                          <a:solidFill>
                            <a:srgbClr val="0070C0"/>
                          </a:solidFill>
                        </a:rPr>
                        <a:t>(15%)</a:t>
                      </a:r>
                    </a:p>
                  </a:txBody>
                  <a:tcPr/>
                </a:tc>
                <a:tc>
                  <a:txBody>
                    <a:bodyPr/>
                    <a:lstStyle/>
                    <a:p>
                      <a:r>
                        <a:rPr lang="en-GB" sz="3200" dirty="0">
                          <a:solidFill>
                            <a:srgbClr val="FF0000"/>
                          </a:solidFill>
                        </a:rPr>
                        <a:t> 14 </a:t>
                      </a:r>
                      <a:r>
                        <a:rPr lang="en-GB" sz="3200" dirty="0">
                          <a:solidFill>
                            <a:srgbClr val="0070C0"/>
                          </a:solidFill>
                        </a:rPr>
                        <a:t>(9%)</a:t>
                      </a:r>
                    </a:p>
                  </a:txBody>
                  <a:tcPr/>
                </a:tc>
                <a:extLst>
                  <a:ext uri="{0D108BD9-81ED-4DB2-BD59-A6C34878D82A}">
                    <a16:rowId xmlns:a16="http://schemas.microsoft.com/office/drawing/2014/main" val="81569159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704971674"/>
              </p:ext>
            </p:extLst>
          </p:nvPr>
        </p:nvGraphicFramePr>
        <p:xfrm>
          <a:off x="9526385" y="2063751"/>
          <a:ext cx="1845426" cy="2249170"/>
        </p:xfrm>
        <a:graphic>
          <a:graphicData uri="http://schemas.openxmlformats.org/drawingml/2006/table">
            <a:tbl>
              <a:tblPr firstRow="1" bandRow="1">
                <a:tableStyleId>{5C22544A-7EE6-4342-B048-85BDC9FD1C3A}</a:tableStyleId>
              </a:tblPr>
              <a:tblGrid>
                <a:gridCol w="1845426">
                  <a:extLst>
                    <a:ext uri="{9D8B030D-6E8A-4147-A177-3AD203B41FA5}">
                      <a16:colId xmlns:a16="http://schemas.microsoft.com/office/drawing/2014/main" val="20000"/>
                    </a:ext>
                  </a:extLst>
                </a:gridCol>
              </a:tblGrid>
              <a:tr h="856681">
                <a:tc>
                  <a:txBody>
                    <a:bodyPr/>
                    <a:lstStyle/>
                    <a:p>
                      <a:r>
                        <a:rPr lang="en-GB" sz="3200" dirty="0"/>
                        <a:t>NA</a:t>
                      </a:r>
                    </a:p>
                  </a:txBody>
                  <a:tcPr/>
                </a:tc>
                <a:extLst>
                  <a:ext uri="{0D108BD9-81ED-4DB2-BD59-A6C34878D82A}">
                    <a16:rowId xmlns:a16="http://schemas.microsoft.com/office/drawing/2014/main" val="10000"/>
                  </a:ext>
                </a:extLst>
              </a:tr>
              <a:tr h="13924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13</a:t>
                      </a:r>
                      <a:r>
                        <a:rPr lang="en-GB" sz="3200" dirty="0">
                          <a:solidFill>
                            <a:srgbClr val="0070C0"/>
                          </a:solidFill>
                        </a:rPr>
                        <a:t> (8%)</a:t>
                      </a:r>
                    </a:p>
                    <a:p>
                      <a:endParaRPr lang="en-GB"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167781" y="4443797"/>
            <a:ext cx="11204029" cy="1200329"/>
          </a:xfrm>
          <a:prstGeom prst="rect">
            <a:avLst/>
          </a:prstGeom>
        </p:spPr>
        <p:txBody>
          <a:bodyPr wrap="square">
            <a:spAutoFit/>
          </a:bodyPr>
          <a:lstStyle/>
          <a:p>
            <a:r>
              <a:rPr lang="en-GB" sz="2400" dirty="0"/>
              <a:t>*This means that there was a 83% pass rate for N5 with 68% of our pupils achieving an A or B grade. * </a:t>
            </a:r>
          </a:p>
          <a:p>
            <a:r>
              <a:rPr lang="en-GB" sz="2400" dirty="0"/>
              <a:t>National average for an A grade is 35.3% / Pupils that were struggling had N4 banked</a:t>
            </a:r>
          </a:p>
        </p:txBody>
      </p:sp>
    </p:spTree>
    <p:extLst>
      <p:ext uri="{BB962C8B-B14F-4D97-AF65-F5344CB8AC3E}">
        <p14:creationId xmlns:p14="http://schemas.microsoft.com/office/powerpoint/2010/main" val="234879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CCCA-8327-A549-89A0-A707E1B4478A}"/>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59878F0-9C38-8A44-8EEE-DD346F50832E}"/>
              </a:ext>
            </a:extLst>
          </p:cNvPr>
          <p:cNvPicPr>
            <a:picLocks noGrp="1" noChangeAspect="1"/>
          </p:cNvPicPr>
          <p:nvPr>
            <p:ph sz="quarter" idx="13"/>
          </p:nvPr>
        </p:nvPicPr>
        <p:blipFill>
          <a:blip r:embed="rId2">
            <a:extLst>
              <a:ext uri="{BEBA8EAE-BF5A-486C-A8C5-ECC9F3942E4B}">
                <a14:imgProps xmlns:a14="http://schemas.microsoft.com/office/drawing/2010/main">
                  <a14:imgLayer r:embed="rId3">
                    <a14:imgEffect>
                      <a14:sharpenSoften amount="10000"/>
                    </a14:imgEffect>
                    <a14:imgEffect>
                      <a14:saturation sat="178000"/>
                    </a14:imgEffect>
                  </a14:imgLayer>
                </a14:imgProps>
              </a:ext>
            </a:extLst>
          </a:blip>
          <a:stretch>
            <a:fillRect/>
          </a:stretch>
        </p:blipFill>
        <p:spPr>
          <a:xfrm>
            <a:off x="491068" y="647700"/>
            <a:ext cx="10591616" cy="4689475"/>
          </a:xfrm>
          <a:prstGeom prst="rect">
            <a:avLst/>
          </a:prstGeom>
          <a:effectLst>
            <a:reflection blurRad="685800" stA="45000" endPos="65000" dist="50800" dir="5400000" sy="-100000" algn="bl" rotWithShape="0"/>
          </a:effectLst>
        </p:spPr>
      </p:pic>
    </p:spTree>
    <p:extLst>
      <p:ext uri="{BB962C8B-B14F-4D97-AF65-F5344CB8AC3E}">
        <p14:creationId xmlns:p14="http://schemas.microsoft.com/office/powerpoint/2010/main" val="204597981"/>
      </p:ext>
    </p:extLst>
  </p:cSld>
  <p:clrMapOvr>
    <a:masterClrMapping/>
  </p:clrMapOvr>
  <mc:AlternateContent xmlns:mc="http://schemas.openxmlformats.org/markup-compatibility/2006" xmlns:p14="http://schemas.microsoft.com/office/powerpoint/2010/main">
    <mc:Choice Requires="p14">
      <p:transition spd="slow" p14:dur="2000" advTm="1288"/>
    </mc:Choice>
    <mc:Fallback xmlns="">
      <p:transition spd="slow" advTm="12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S5 English</a:t>
            </a:r>
          </a:p>
        </p:txBody>
      </p:sp>
      <p:sp>
        <p:nvSpPr>
          <p:cNvPr id="3" name="Content Placeholder 2"/>
          <p:cNvSpPr>
            <a:spLocks noGrp="1"/>
          </p:cNvSpPr>
          <p:nvPr>
            <p:ph sz="quarter" idx="13"/>
          </p:nvPr>
        </p:nvSpPr>
        <p:spPr/>
        <p:txBody>
          <a:bodyPr>
            <a:normAutofit/>
          </a:bodyPr>
          <a:lstStyle/>
          <a:p>
            <a:r>
              <a:rPr lang="en-GB" sz="4800" dirty="0">
                <a:solidFill>
                  <a:srgbClr val="00B0F0"/>
                </a:solidFill>
              </a:rPr>
              <a:t>What are the options?</a:t>
            </a:r>
          </a:p>
          <a:p>
            <a:r>
              <a:rPr lang="en-GB" sz="4800" dirty="0"/>
              <a:t>HIGHER</a:t>
            </a:r>
          </a:p>
          <a:p>
            <a:r>
              <a:rPr lang="en-GB" sz="4800" dirty="0"/>
              <a:t>Nc Communication and literature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5211827"/>
      </p:ext>
    </p:extLst>
  </p:cSld>
  <p:clrMapOvr>
    <a:masterClrMapping/>
  </p:clrMapOvr>
  <mc:AlternateContent xmlns:mc="http://schemas.openxmlformats.org/markup-compatibility/2006" xmlns:p14="http://schemas.microsoft.com/office/powerpoint/2010/main">
    <mc:Choice Requires="p14">
      <p:transition spd="slow" p14:dur="2000" advTm="13056"/>
    </mc:Choice>
    <mc:Fallback xmlns="">
      <p:transition spd="slow" advTm="1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25F6-4F59-7444-9B44-4B1B0FDED613}"/>
              </a:ext>
            </a:extLst>
          </p:cNvPr>
          <p:cNvSpPr>
            <a:spLocks noGrp="1"/>
          </p:cNvSpPr>
          <p:nvPr>
            <p:ph type="title"/>
          </p:nvPr>
        </p:nvSpPr>
        <p:spPr/>
        <p:txBody>
          <a:bodyPr/>
          <a:lstStyle/>
          <a:p>
            <a:r>
              <a:rPr lang="en-US" dirty="0"/>
              <a:t>Course outline</a:t>
            </a:r>
          </a:p>
        </p:txBody>
      </p:sp>
      <p:sp>
        <p:nvSpPr>
          <p:cNvPr id="3" name="Content Placeholder 2">
            <a:extLst>
              <a:ext uri="{FF2B5EF4-FFF2-40B4-BE49-F238E27FC236}">
                <a16:creationId xmlns:a16="http://schemas.microsoft.com/office/drawing/2014/main" id="{7A77ECCD-DE03-C84C-9FB9-5BD6B7062C13}"/>
              </a:ext>
            </a:extLst>
          </p:cNvPr>
          <p:cNvSpPr>
            <a:spLocks noGrp="1"/>
          </p:cNvSpPr>
          <p:nvPr>
            <p:ph sz="quarter" idx="13"/>
          </p:nvPr>
        </p:nvSpPr>
        <p:spPr/>
        <p:txBody>
          <a:bodyPr/>
          <a:lstStyle/>
          <a:p>
            <a:r>
              <a:rPr lang="en-US" sz="3600" dirty="0" err="1">
                <a:solidFill>
                  <a:srgbClr val="0070C0"/>
                </a:solidFill>
              </a:rPr>
              <a:t>Ruae</a:t>
            </a:r>
            <a:r>
              <a:rPr lang="en-US" sz="3600" dirty="0">
                <a:solidFill>
                  <a:srgbClr val="0070C0"/>
                </a:solidFill>
              </a:rPr>
              <a:t> (Paper 1)</a:t>
            </a:r>
            <a:r>
              <a:rPr lang="en-US" sz="3600" dirty="0"/>
              <a:t> – Exam 30% </a:t>
            </a:r>
          </a:p>
          <a:p>
            <a:r>
              <a:rPr lang="en-US" sz="3600" dirty="0">
                <a:solidFill>
                  <a:srgbClr val="00B050"/>
                </a:solidFill>
              </a:rPr>
              <a:t>Critical Reading (Paper 2) </a:t>
            </a:r>
            <a:r>
              <a:rPr lang="en-US" sz="3600" dirty="0"/>
              <a:t>– Exam 40% (Essay/set text)</a:t>
            </a:r>
          </a:p>
          <a:p>
            <a:r>
              <a:rPr lang="en-US" sz="3600" dirty="0">
                <a:solidFill>
                  <a:schemeClr val="accent5">
                    <a:lumMod val="75000"/>
                  </a:schemeClr>
                </a:solidFill>
              </a:rPr>
              <a:t>Folio</a:t>
            </a:r>
            <a:r>
              <a:rPr lang="en-US" sz="3600" dirty="0"/>
              <a:t>- External 30% </a:t>
            </a:r>
            <a:r>
              <a:rPr lang="en-US" sz="3600" u="sng" dirty="0"/>
              <a:t>(only one essay this year)</a:t>
            </a:r>
            <a:endParaRPr lang="en-US" u="sng" dirty="0"/>
          </a:p>
        </p:txBody>
      </p:sp>
    </p:spTree>
    <p:extLst>
      <p:ext uri="{BB962C8B-B14F-4D97-AF65-F5344CB8AC3E}">
        <p14:creationId xmlns:p14="http://schemas.microsoft.com/office/powerpoint/2010/main" val="2586530949"/>
      </p:ext>
    </p:extLst>
  </p:cSld>
  <p:clrMapOvr>
    <a:masterClrMapping/>
  </p:clrMapOvr>
  <mc:AlternateContent xmlns:mc="http://schemas.openxmlformats.org/markup-compatibility/2006" xmlns:p14="http://schemas.microsoft.com/office/powerpoint/2010/main">
    <mc:Choice Requires="p14">
      <p:transition spd="slow" p14:dur="2000" advTm="74293"/>
    </mc:Choice>
    <mc:Fallback xmlns="">
      <p:transition spd="slow" advTm="742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562355"/>
            <a:ext cx="10396882" cy="1151965"/>
          </a:xfrm>
        </p:spPr>
        <p:txBody>
          <a:bodyPr>
            <a:normAutofit fontScale="90000"/>
          </a:bodyPr>
          <a:lstStyle/>
          <a:p>
            <a:r>
              <a:rPr lang="en-GB" dirty="0">
                <a:solidFill>
                  <a:srgbClr val="00B0F0"/>
                </a:solidFill>
              </a:rPr>
              <a:t>RUAE – 1hr 30mins</a:t>
            </a:r>
            <a:br>
              <a:rPr lang="en-GB" dirty="0">
                <a:solidFill>
                  <a:srgbClr val="00B0F0"/>
                </a:solidFill>
              </a:rPr>
            </a:br>
            <a:r>
              <a:rPr lang="en-GB" dirty="0">
                <a:solidFill>
                  <a:srgbClr val="00B0F0"/>
                </a:solidFill>
              </a:rPr>
              <a:t>N5 – 1Hr</a:t>
            </a:r>
            <a:br>
              <a:rPr lang="en-GB" dirty="0">
                <a:solidFill>
                  <a:srgbClr val="00B0F0"/>
                </a:solidFill>
              </a:rPr>
            </a:br>
            <a:endParaRPr lang="en-GB" dirty="0">
              <a:solidFill>
                <a:srgbClr val="00B0F0"/>
              </a:solidFill>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867400" y="48254"/>
            <a:ext cx="5215283" cy="1374827"/>
          </a:xfrm>
        </p:spPr>
      </p:pic>
      <p:sp>
        <p:nvSpPr>
          <p:cNvPr id="5" name="Rectangle 4"/>
          <p:cNvSpPr/>
          <p:nvPr/>
        </p:nvSpPr>
        <p:spPr>
          <a:xfrm>
            <a:off x="502775" y="1534511"/>
            <a:ext cx="10546079" cy="3539430"/>
          </a:xfrm>
          <a:prstGeom prst="rect">
            <a:avLst/>
          </a:prstGeom>
        </p:spPr>
        <p:txBody>
          <a:bodyPr wrap="square">
            <a:spAutoFit/>
          </a:bodyPr>
          <a:lstStyle/>
          <a:p>
            <a:pPr marL="285750" indent="-285750">
              <a:buFont typeface="Wingdings" panose="05000000000000000000" pitchFamily="2" charset="2"/>
              <a:buChar char="Ø"/>
            </a:pPr>
            <a:endParaRPr lang="en-GB" sz="2800" b="1"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   RUAE stands for Reading, Understanding, Analysis and Evaluation.</a:t>
            </a:r>
          </a:p>
          <a:p>
            <a:pPr marL="514350" indent="-5143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Pupils will be tested on their understanding of the passage, their analysis of language and evaluating how successful it has been in getting across the main ideas.  </a:t>
            </a:r>
          </a:p>
          <a:p>
            <a:pPr marL="514350" indent="-5143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The RUAE paper will consist of 2 non-fiction passages.</a:t>
            </a:r>
          </a:p>
          <a:p>
            <a:pPr marL="514350" indent="-514350">
              <a:buClr>
                <a:srgbClr val="FF0000"/>
              </a:buClr>
              <a:buFont typeface="Wingdings" panose="05000000000000000000" pitchFamily="2" charset="2"/>
              <a:buChar char="Ø"/>
            </a:pPr>
            <a:r>
              <a:rPr lang="en-GB" sz="2800" b="1" dirty="0">
                <a:latin typeface="Calibri" panose="020F0502020204030204" pitchFamily="34" charset="0"/>
                <a:cs typeface="Calibri" panose="020F0502020204030204" pitchFamily="34" charset="0"/>
              </a:rPr>
              <a:t>They will both focus on the same topic but may express different views.</a:t>
            </a:r>
          </a:p>
        </p:txBody>
      </p:sp>
    </p:spTree>
    <p:extLst>
      <p:ext uri="{BB962C8B-B14F-4D97-AF65-F5344CB8AC3E}">
        <p14:creationId xmlns:p14="http://schemas.microsoft.com/office/powerpoint/2010/main" val="247566454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English Higher Evening" id="{82B72EBA-B975-F147-8F89-33EC85C183C5}" vid="{5855BAF6-232B-AE4B-9852-34CBB0D071F3}"/>
    </a:ext>
  </a:extLst>
</a:theme>
</file>

<file path=docProps/app.xml><?xml version="1.0" encoding="utf-8"?>
<Properties xmlns="http://schemas.openxmlformats.org/officeDocument/2006/extended-properties" xmlns:vt="http://schemas.openxmlformats.org/officeDocument/2006/docPropsVTypes">
  <Template>Main Event</Template>
  <TotalTime>17414</TotalTime>
  <Words>1458</Words>
  <Application>Microsoft Office PowerPoint</Application>
  <PresentationFormat>Widescreen</PresentationFormat>
  <Paragraphs>116</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Impact</vt:lpstr>
      <vt:lpstr>Wingdings</vt:lpstr>
      <vt:lpstr>Main Event</vt:lpstr>
      <vt:lpstr>Higher English  Information</vt:lpstr>
      <vt:lpstr>What we expect in the faculty?</vt:lpstr>
      <vt:lpstr>PowerPoint Presentation</vt:lpstr>
      <vt:lpstr>Higher Results 23/24</vt:lpstr>
      <vt:lpstr>National 5 Results 23/24</vt:lpstr>
      <vt:lpstr>PowerPoint Presentation</vt:lpstr>
      <vt:lpstr>S5 English</vt:lpstr>
      <vt:lpstr>Course outline</vt:lpstr>
      <vt:lpstr>RUAE – 1hr 30mins N5 – 1Hr </vt:lpstr>
      <vt:lpstr>RUAE – 1hr 30mins N5 – 1Hr</vt:lpstr>
      <vt:lpstr>Critical Reading 1hr 30mins</vt:lpstr>
      <vt:lpstr>Scottish Set Text</vt:lpstr>
      <vt:lpstr>Scottish Set Text</vt:lpstr>
      <vt:lpstr>Critical Essay </vt:lpstr>
      <vt:lpstr>Critical Essay </vt:lpstr>
      <vt:lpstr>Folio</vt:lpstr>
      <vt:lpstr>Folio</vt:lpstr>
      <vt:lpstr>Same course – big difference </vt:lpstr>
      <vt:lpstr>PowerPoint Presentation</vt:lpstr>
      <vt:lpstr>PowerPoint Presentation</vt:lpstr>
      <vt:lpstr>PowerPoint Presentation</vt:lpstr>
      <vt:lpstr>How can you help?</vt:lpstr>
      <vt:lpstr>Above All Read</vt:lpstr>
      <vt:lpstr>                     Inspiration </vt:lpstr>
      <vt:lpstr>PowerPoint Presentation</vt:lpstr>
      <vt:lpstr>Take an interest</vt:lpstr>
      <vt:lpstr>Twitter </vt:lpstr>
      <vt:lpstr>TEAMS</vt:lpstr>
      <vt:lpstr>Faculty Help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Braes High  English and Media</dc:title>
  <dc:creator>Dogger Rooney</dc:creator>
  <cp:lastModifiedBy>Jennifer Stewart</cp:lastModifiedBy>
  <cp:revision>87</cp:revision>
  <dcterms:created xsi:type="dcterms:W3CDTF">2019-09-01T10:45:53Z</dcterms:created>
  <dcterms:modified xsi:type="dcterms:W3CDTF">2024-09-16T07:27:42Z</dcterms:modified>
</cp:coreProperties>
</file>